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77" r:id="rId10"/>
    <p:sldId id="279" r:id="rId11"/>
    <p:sldId id="281" r:id="rId12"/>
    <p:sldId id="280" r:id="rId13"/>
    <p:sldId id="278" r:id="rId14"/>
    <p:sldId id="265" r:id="rId15"/>
    <p:sldId id="266" r:id="rId16"/>
    <p:sldId id="274" r:id="rId17"/>
  </p:sldIdLst>
  <p:sldSz cx="18288000" cy="10287000"/>
  <p:notesSz cx="6858000" cy="9144000"/>
  <p:embeddedFontLst>
    <p:embeddedFont>
      <p:font typeface="Martel Sans Bold" pitchFamily="2" charset="77"/>
      <p:regular r:id="rId19"/>
      <p:bold r:id="rId20"/>
    </p:embeddedFont>
    <p:embeddedFont>
      <p:font typeface="Martel Sans Ultra-Bold" pitchFamily="2" charset="77"/>
      <p:regular r:id="rId21"/>
      <p:bold r:id="rId22"/>
    </p:embeddedFont>
    <p:embeddedFont>
      <p:font typeface="Open Sauce" pitchFamily="2" charset="77"/>
      <p:regular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5" autoAdjust="0"/>
    <p:restoredTop sz="94611" autoAdjust="0"/>
  </p:normalViewPr>
  <p:slideViewPr>
    <p:cSldViewPr>
      <p:cViewPr>
        <p:scale>
          <a:sx n="59" d="100"/>
          <a:sy n="59" d="100"/>
        </p:scale>
        <p:origin x="328" y="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D5B31-694D-884C-8EEA-34CB504E17C3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1C1AB-8BE9-394E-920E-68FDDF965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3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1C1AB-8BE9-394E-920E-68FDDF965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1C1AB-8BE9-394E-920E-68FDDF965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9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1C1AB-8BE9-394E-920E-68FDDF965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6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29BC6-A76E-92AC-5BE4-BE9E2478B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C49DD-3DE2-D9C8-65A5-FDE8574B5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632E0D-6100-F786-2D89-E2B2ACC4E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76950-26C3-1415-1DAC-B89860C3B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1C1AB-8BE9-394E-920E-68FDDF965F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5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FD8C0-81B2-DB14-67AD-6AAD38557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6C3EE0-AE15-6071-A69C-A66A3E971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7D437B-D48B-74A2-3EBA-22159FC37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02E26-F590-F4FB-D7F1-FB3D50F01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1C1AB-8BE9-394E-920E-68FDDF965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C4A68-C64E-3C63-3396-C50C10C2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AF16F-8EE8-74D0-C836-2E64B82B4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675DCF-D940-9B6B-096A-C8F85B47D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106BD-2399-F677-FD37-460A73E89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1C1AB-8BE9-394E-920E-68FDDF965F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7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davidwacks.uoregon.edu/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atelier-yuwa.ciao.jp/asian-paints-price-list/asian-paints-price-list/asian-paints-price-list/how-to-use-a-pick-names-out-of-a-nn-125764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atelier-yuwa.ciao.jp/asian-paints-price-list/asian-paints-price-list/asian-paints-price-list/how-to-use-a-pick-names-out-of-a-nn-125764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ft.vanderbilt.edu/2013/01/thinking-about-metacognition/" TargetMode="Externa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67/latiss.2020.130206" TargetMode="External"/><Relationship Id="rId2" Type="http://schemas.openxmlformats.org/officeDocument/2006/relationships/hyperlink" Target="https://www.scholarlyteacher.com/blog/all-learning-is-an-active-proces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eercenter.uga.edu/realisevideos/" TargetMode="External"/><Relationship Id="rId4" Type="http://schemas.openxmlformats.org/officeDocument/2006/relationships/hyperlink" Target="https://www.it.northwestern.edu/departments/it-services-support/teaching/teach-tech/active-learning-activiti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otacke/10003586804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eweconnected.com/wordpress/local-seo-ep2-your-phone-number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www.flickr.com/photos/praveenguptaphotography/40715582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4A67B2AA-3CBF-B764-3FC7-73AF3CDF58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023336" y="-342900"/>
            <a:ext cx="21073336" cy="11144531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131202" y="6732252"/>
            <a:ext cx="265865" cy="265865"/>
          </a:xfrm>
          <a:custGeom>
            <a:avLst/>
            <a:gdLst/>
            <a:ahLst/>
            <a:cxnLst/>
            <a:rect l="l" t="t" r="r" b="b"/>
            <a:pathLst>
              <a:path w="265865" h="265865">
                <a:moveTo>
                  <a:pt x="0" y="0"/>
                </a:moveTo>
                <a:lnTo>
                  <a:pt x="265865" y="0"/>
                </a:lnTo>
                <a:lnTo>
                  <a:pt x="265865" y="265865"/>
                </a:lnTo>
                <a:lnTo>
                  <a:pt x="0" y="2658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81462" y="6732252"/>
            <a:ext cx="265865" cy="265865"/>
          </a:xfrm>
          <a:custGeom>
            <a:avLst/>
            <a:gdLst/>
            <a:ahLst/>
            <a:cxnLst/>
            <a:rect l="l" t="t" r="r" b="b"/>
            <a:pathLst>
              <a:path w="265865" h="265865">
                <a:moveTo>
                  <a:pt x="0" y="0"/>
                </a:moveTo>
                <a:lnTo>
                  <a:pt x="265864" y="0"/>
                </a:lnTo>
                <a:lnTo>
                  <a:pt x="265864" y="265865"/>
                </a:lnTo>
                <a:lnTo>
                  <a:pt x="0" y="2658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34074" y="6732252"/>
            <a:ext cx="265865" cy="265865"/>
          </a:xfrm>
          <a:custGeom>
            <a:avLst/>
            <a:gdLst/>
            <a:ahLst/>
            <a:cxnLst/>
            <a:rect l="l" t="t" r="r" b="b"/>
            <a:pathLst>
              <a:path w="265865" h="265865">
                <a:moveTo>
                  <a:pt x="0" y="0"/>
                </a:moveTo>
                <a:lnTo>
                  <a:pt x="265865" y="0"/>
                </a:lnTo>
                <a:lnTo>
                  <a:pt x="265865" y="265865"/>
                </a:lnTo>
                <a:lnTo>
                  <a:pt x="0" y="265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98835" y="3117967"/>
            <a:ext cx="10760907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879"/>
              </a:lnSpc>
            </a:pPr>
            <a:r>
              <a:rPr lang="en-US" sz="9199" b="1" spc="-735" dirty="0">
                <a:solidFill>
                  <a:srgbClr val="0000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Basic Active Learning Concepts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8836" y="7586470"/>
            <a:ext cx="888340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9"/>
              </a:lnSpc>
            </a:pPr>
            <a:r>
              <a:rPr lang="en-US" sz="3699" spc="-11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GPS Workshops-Practical Pedagogy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1DA55-F67D-9501-0B1B-A321340B9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and putting paper into a hat&#10;&#10;Description automatically generated">
            <a:extLst>
              <a:ext uri="{FF2B5EF4-FFF2-40B4-BE49-F238E27FC236}">
                <a16:creationId xmlns:a16="http://schemas.microsoft.com/office/drawing/2014/main" id="{F79382D1-19EE-83EC-76EB-3E576EF42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03443" y="3071514"/>
            <a:ext cx="8073671" cy="454144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520B11CD-5E5C-FA1E-D984-F191767053AC}"/>
              </a:ext>
            </a:extLst>
          </p:cNvPr>
          <p:cNvSpPr/>
          <p:nvPr/>
        </p:nvSpPr>
        <p:spPr>
          <a:xfrm rot="5400000">
            <a:off x="11796266" y="4207835"/>
            <a:ext cx="10926068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3A62F70-C31B-33F8-C4AE-01396E87C869}"/>
              </a:ext>
            </a:extLst>
          </p:cNvPr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92330EB-675B-D2CC-0521-BB5FEA9D6DB8}"/>
              </a:ext>
            </a:extLst>
          </p:cNvPr>
          <p:cNvSpPr txBox="1"/>
          <p:nvPr/>
        </p:nvSpPr>
        <p:spPr>
          <a:xfrm>
            <a:off x="933046" y="837778"/>
            <a:ext cx="1552898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80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Divide and Conquer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01D1D-0F44-6EF4-A743-0C29BBC53B40}"/>
              </a:ext>
            </a:extLst>
          </p:cNvPr>
          <p:cNvSpPr txBox="1"/>
          <p:nvPr/>
        </p:nvSpPr>
        <p:spPr>
          <a:xfrm>
            <a:off x="659239" y="1440507"/>
            <a:ext cx="102999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4F6FC-831E-7D1A-0AF1-4C0A9787E13E}"/>
              </a:ext>
            </a:extLst>
          </p:cNvPr>
          <p:cNvSpPr txBox="1"/>
          <p:nvPr/>
        </p:nvSpPr>
        <p:spPr>
          <a:xfrm>
            <a:off x="11048999" y="9105900"/>
            <a:ext cx="406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A1927-8796-9076-B900-94EB3B541E21}"/>
              </a:ext>
            </a:extLst>
          </p:cNvPr>
          <p:cNvSpPr txBox="1"/>
          <p:nvPr/>
        </p:nvSpPr>
        <p:spPr>
          <a:xfrm>
            <a:off x="122843" y="2645965"/>
            <a:ext cx="969032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Students will divide into groups and draw a concept from the hat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B050"/>
                </a:solidFill>
              </a:rPr>
              <a:t>Students will work together to define and evaluate the concept and then devise a plan to teach it to the rest of the class (act it out, draw it, create a step-by-step guide) BE CREATIVE!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Come together as a group to teach the rest of the class about your idea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031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4584E-8F08-B2CE-F146-9CB6280EF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and putting paper into a hat&#10;&#10;Description automatically generated">
            <a:extLst>
              <a:ext uri="{FF2B5EF4-FFF2-40B4-BE49-F238E27FC236}">
                <a16:creationId xmlns:a16="http://schemas.microsoft.com/office/drawing/2014/main" id="{F606D44A-59B4-6FE3-75B9-854431FB2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03443" y="3071514"/>
            <a:ext cx="8073671" cy="454144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80791E96-F7EC-D4AA-BB80-97B9A1EC8903}"/>
              </a:ext>
            </a:extLst>
          </p:cNvPr>
          <p:cNvSpPr/>
          <p:nvPr/>
        </p:nvSpPr>
        <p:spPr>
          <a:xfrm rot="5400000">
            <a:off x="11796266" y="4207835"/>
            <a:ext cx="10926068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ADBA67F0-B233-9C27-3A0B-B3EA6A649F8F}"/>
              </a:ext>
            </a:extLst>
          </p:cNvPr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C30F757-C3D6-0E80-F4C6-7AB6F38A2314}"/>
              </a:ext>
            </a:extLst>
          </p:cNvPr>
          <p:cNvSpPr txBox="1"/>
          <p:nvPr/>
        </p:nvSpPr>
        <p:spPr>
          <a:xfrm>
            <a:off x="933046" y="837778"/>
            <a:ext cx="1552898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80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Benefits of Divide and Conquer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810E3-0D5A-F908-60D8-0D3D0D54006C}"/>
              </a:ext>
            </a:extLst>
          </p:cNvPr>
          <p:cNvSpPr txBox="1"/>
          <p:nvPr/>
        </p:nvSpPr>
        <p:spPr>
          <a:xfrm>
            <a:off x="659239" y="1440507"/>
            <a:ext cx="102999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AE514-2215-05CE-9451-E18D48BA9CB1}"/>
              </a:ext>
            </a:extLst>
          </p:cNvPr>
          <p:cNvSpPr txBox="1"/>
          <p:nvPr/>
        </p:nvSpPr>
        <p:spPr>
          <a:xfrm>
            <a:off x="11048999" y="9105900"/>
            <a:ext cx="406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24C8E-335C-70DB-B594-74630137606B}"/>
              </a:ext>
            </a:extLst>
          </p:cNvPr>
          <p:cNvSpPr txBox="1"/>
          <p:nvPr/>
        </p:nvSpPr>
        <p:spPr>
          <a:xfrm>
            <a:off x="122843" y="2502336"/>
            <a:ext cx="9690326" cy="1092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Tackle multiple ideas, texts, and problems simultaneously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Builds social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Fosters student confidence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Encourages higher orders of thinking </a:t>
            </a:r>
            <a:r>
              <a:rPr lang="en-US" sz="4400" b="1" dirty="0"/>
              <a:t>Things to consider: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Prepare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Give students adequate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Act as a guide 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lvl="2"/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8946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43F29-47BD-5860-90DA-4B463901B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hree Categories">
            <a:extLst>
              <a:ext uri="{FF2B5EF4-FFF2-40B4-BE49-F238E27FC236}">
                <a16:creationId xmlns:a16="http://schemas.microsoft.com/office/drawing/2014/main" id="{CFB72020-09C4-06E5-A227-49D0EE569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019300"/>
            <a:ext cx="7835327" cy="5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6EB91EE7-4C7A-3391-35D6-05D12C8C13D5}"/>
              </a:ext>
            </a:extLst>
          </p:cNvPr>
          <p:cNvSpPr/>
          <p:nvPr/>
        </p:nvSpPr>
        <p:spPr>
          <a:xfrm rot="5400000">
            <a:off x="11796266" y="4207835"/>
            <a:ext cx="10926068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FB6C691-6E1A-A948-8148-251E6CA4EF05}"/>
              </a:ext>
            </a:extLst>
          </p:cNvPr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0AA2B4C-DE04-3DBA-87B5-77B489C75CF3}"/>
              </a:ext>
            </a:extLst>
          </p:cNvPr>
          <p:cNvSpPr txBox="1"/>
          <p:nvPr/>
        </p:nvSpPr>
        <p:spPr>
          <a:xfrm>
            <a:off x="676506" y="545463"/>
            <a:ext cx="1552898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80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Affinity Grouping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14323-457D-8A4B-86F6-5E70622351D0}"/>
              </a:ext>
            </a:extLst>
          </p:cNvPr>
          <p:cNvSpPr txBox="1"/>
          <p:nvPr/>
        </p:nvSpPr>
        <p:spPr>
          <a:xfrm>
            <a:off x="381000" y="2746474"/>
            <a:ext cx="9233125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Students will be divided into groups and given sticky notes with historical events.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B050"/>
                </a:solidFill>
              </a:rPr>
              <a:t>You will work as groups to place these events in the correct decade on the board.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We will come together to discuss the accuracy of the groupings.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278E9-0FAA-E1D8-A794-858D4CA486B6}"/>
              </a:ext>
            </a:extLst>
          </p:cNvPr>
          <p:cNvSpPr txBox="1"/>
          <p:nvPr/>
        </p:nvSpPr>
        <p:spPr>
          <a:xfrm>
            <a:off x="11048999" y="9105900"/>
            <a:ext cx="406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5036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2768B-B1C0-B6C0-0251-5BED7015A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ree Categories">
            <a:extLst>
              <a:ext uri="{FF2B5EF4-FFF2-40B4-BE49-F238E27FC236}">
                <a16:creationId xmlns:a16="http://schemas.microsoft.com/office/drawing/2014/main" id="{14D06D29-349C-8B5E-528B-EDFCEF40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781300"/>
            <a:ext cx="7835327" cy="56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0C105BB6-29BF-2FC2-586B-C12AE99F2D54}"/>
              </a:ext>
            </a:extLst>
          </p:cNvPr>
          <p:cNvSpPr/>
          <p:nvPr/>
        </p:nvSpPr>
        <p:spPr>
          <a:xfrm rot="5400000">
            <a:off x="12020550" y="3983551"/>
            <a:ext cx="10477500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80FD822-D3D1-2C63-911E-B950A86F100F}"/>
              </a:ext>
            </a:extLst>
          </p:cNvPr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89F2840-3B5B-6BF6-9650-7D5D8FFC68B3}"/>
              </a:ext>
            </a:extLst>
          </p:cNvPr>
          <p:cNvSpPr txBox="1"/>
          <p:nvPr/>
        </p:nvSpPr>
        <p:spPr>
          <a:xfrm>
            <a:off x="849086" y="421397"/>
            <a:ext cx="1552898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80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Benefits of Affinity Grouping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BCB26-0AA5-6317-F6E9-6ED46A9BCA2E}"/>
              </a:ext>
            </a:extLst>
          </p:cNvPr>
          <p:cNvSpPr txBox="1"/>
          <p:nvPr/>
        </p:nvSpPr>
        <p:spPr>
          <a:xfrm>
            <a:off x="561763" y="-488811"/>
            <a:ext cx="10123714" cy="1052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6600" dirty="0"/>
          </a:p>
          <a:p>
            <a:endParaRPr lang="en-US" sz="6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Builds social skills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Encourages higher orders of thinking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Movement (great for early morning or after lunch)</a:t>
            </a:r>
          </a:p>
          <a:p>
            <a:r>
              <a:rPr lang="en-US" sz="4800" b="1" dirty="0"/>
              <a:t>Things to consider: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Prepare students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Create an environment where it is okay to be wrong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Space is a consideration (turn to digital tools)</a:t>
            </a: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380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115800" y="4078801"/>
            <a:ext cx="10287000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50877" y="2129491"/>
            <a:ext cx="9301638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64737" lvl="2" algn="l">
              <a:lnSpc>
                <a:spcPts val="7123"/>
              </a:lnSpc>
            </a:pPr>
            <a:endParaRPr lang="en-US" sz="5088" b="1" spc="-407" dirty="0">
              <a:solidFill>
                <a:srgbClr val="093200"/>
              </a:solidFill>
              <a:latin typeface="Martel Sans Ultra-Bold"/>
              <a:ea typeface="Martel Sans Ultra-Bold"/>
              <a:cs typeface="Martel Sans Ultra-Bold"/>
              <a:sym typeface="Martel Sans Ultra-Bold"/>
            </a:endParaRPr>
          </a:p>
          <a:p>
            <a:pPr algn="l">
              <a:lnSpc>
                <a:spcPts val="7123"/>
              </a:lnSpc>
            </a:pPr>
            <a:endParaRPr lang="en-US" sz="5088" b="1" spc="-407" dirty="0">
              <a:solidFill>
                <a:srgbClr val="093200"/>
              </a:solidFill>
              <a:latin typeface="Martel Sans Ultra-Bold"/>
              <a:ea typeface="Martel Sans Ultra-Bold"/>
              <a:cs typeface="Martel Sans Ultra-Bold"/>
              <a:sym typeface="Martel Sans Ultra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0600" y="629080"/>
            <a:ext cx="15907356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67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The possibilities are really endless… </a:t>
            </a:r>
          </a:p>
          <a:p>
            <a:pPr algn="l">
              <a:lnSpc>
                <a:spcPts val="9380"/>
              </a:lnSpc>
            </a:pPr>
            <a:endParaRPr lang="en-US" sz="6700" b="1" spc="-536" dirty="0">
              <a:solidFill>
                <a:srgbClr val="000000"/>
              </a:solidFill>
              <a:latin typeface="Martel Sans Bold"/>
              <a:ea typeface="Martel Sans Bold"/>
              <a:cs typeface="Martel Sans Bold"/>
              <a:sym typeface="Martel Sans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CAC6A-7CB4-8E41-87CC-F0533AE95D1D}"/>
              </a:ext>
            </a:extLst>
          </p:cNvPr>
          <p:cNvSpPr txBox="1"/>
          <p:nvPr/>
        </p:nvSpPr>
        <p:spPr>
          <a:xfrm>
            <a:off x="1163572" y="1851844"/>
            <a:ext cx="14418334" cy="1092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Gamification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Field Trips (check out what the university offers)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 Class Surveys and Polling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 Note Sharing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Various types of Reflection and Metacognitive activities</a:t>
            </a:r>
          </a:p>
          <a:p>
            <a:endParaRPr lang="en-US" sz="4800" b="1" dirty="0"/>
          </a:p>
          <a:p>
            <a:r>
              <a:rPr lang="en-US" sz="4800" b="1" dirty="0"/>
              <a:t>When implementing a strategy:</a:t>
            </a:r>
          </a:p>
          <a:p>
            <a:pPr algn="l">
              <a:buFont typeface="+mj-lt"/>
              <a:buAutoNum type="arabicPeriod"/>
            </a:pPr>
            <a:r>
              <a:rPr lang="en-US" sz="4800" b="0" i="0" dirty="0">
                <a:solidFill>
                  <a:srgbClr val="342F2E"/>
                </a:solidFill>
                <a:effectLst/>
                <a:latin typeface="Akkurat Pro Regular"/>
              </a:rPr>
              <a:t>To do this format well, I as an instructor need to…</a:t>
            </a:r>
          </a:p>
          <a:p>
            <a:pPr algn="l">
              <a:buFont typeface="+mj-lt"/>
              <a:buAutoNum type="arabicPeriod"/>
            </a:pPr>
            <a:r>
              <a:rPr lang="en-US" sz="4800" b="0" i="0" dirty="0">
                <a:solidFill>
                  <a:srgbClr val="342F2E"/>
                </a:solidFill>
                <a:effectLst/>
                <a:latin typeface="Akkurat Pro Regular"/>
              </a:rPr>
              <a:t>When done well, students will the following skills/perspectives…</a:t>
            </a:r>
          </a:p>
          <a:p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115800" y="4078801"/>
            <a:ext cx="10287000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66700" y="1865122"/>
            <a:ext cx="14308119" cy="8438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l">
              <a:lnSpc>
                <a:spcPts val="9380"/>
              </a:lnSpc>
              <a:buFont typeface="Arial" panose="020B0604020202020204" pitchFamily="34" charset="0"/>
              <a:buChar char="•"/>
            </a:pPr>
            <a:r>
              <a:rPr lang="en-US" sz="54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What were my biggest takeaways from today’s workshop?</a:t>
            </a:r>
          </a:p>
          <a:p>
            <a:pPr marL="685800" indent="-685800" algn="l">
              <a:lnSpc>
                <a:spcPts val="9380"/>
              </a:lnSpc>
              <a:buFont typeface="Arial" panose="020B0604020202020204" pitchFamily="34" charset="0"/>
              <a:buChar char="•"/>
            </a:pPr>
            <a:r>
              <a:rPr lang="en-US" sz="54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What techniques and strategies do I want to try in my classroom?</a:t>
            </a:r>
          </a:p>
          <a:p>
            <a:pPr marL="685800" indent="-685800" algn="l">
              <a:lnSpc>
                <a:spcPts val="9380"/>
              </a:lnSpc>
              <a:buFont typeface="Arial" panose="020B0604020202020204" pitchFamily="34" charset="0"/>
              <a:buChar char="•"/>
            </a:pPr>
            <a:r>
              <a:rPr lang="en-US" sz="54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 What is the first step I can take to implement one of the strategies?</a:t>
            </a:r>
          </a:p>
          <a:p>
            <a:pPr algn="l">
              <a:lnSpc>
                <a:spcPts val="9380"/>
              </a:lnSpc>
            </a:pPr>
            <a:endParaRPr lang="en-US" sz="5400" b="1" spc="-536" dirty="0">
              <a:solidFill>
                <a:srgbClr val="000000"/>
              </a:solidFill>
              <a:latin typeface="Martel Sans Bold"/>
              <a:ea typeface="Martel Sans Bold"/>
              <a:cs typeface="Martel Sans Bold"/>
              <a:sym typeface="Martel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0600" y="478932"/>
            <a:ext cx="15907356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67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Ending with some Reflection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CB45F8-E8B9-866A-584F-3EA54653C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47869" y="6718433"/>
            <a:ext cx="3505200" cy="30896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70228" y="117151"/>
            <a:ext cx="14823596" cy="164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599" b="1" spc="-767">
                <a:solidFill>
                  <a:srgbClr val="0932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Resources and articles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32202" y="3666384"/>
            <a:ext cx="14823596" cy="164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3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99345" y="4559278"/>
            <a:ext cx="16749177" cy="502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spc="-160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Articles and Research: </a:t>
            </a:r>
          </a:p>
          <a:p>
            <a:pPr marL="342900" indent="-342900" algn="l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Freeman, S., Eddy, S. L., McDonough, M., Smith, M. K., </a:t>
            </a:r>
            <a:r>
              <a:rPr lang="en-US" sz="2000" b="0" i="0" dirty="0" err="1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Okoroafor</a:t>
            </a:r>
            <a:r>
              <a:rPr lang="en-US" sz="2000" b="0" i="0" dirty="0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, N., </a:t>
            </a:r>
            <a:r>
              <a:rPr lang="en-US" sz="2000" b="0" i="0" dirty="0" err="1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Jordt</a:t>
            </a:r>
            <a:r>
              <a:rPr lang="en-US" sz="2000" b="0" i="0" dirty="0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, H., &amp; </a:t>
            </a:r>
            <a:r>
              <a:rPr lang="en-US" sz="2000" b="0" i="0" dirty="0" err="1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Wenderoth</a:t>
            </a:r>
            <a:r>
              <a:rPr lang="en-US" sz="2000" b="0" i="0" dirty="0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, M. P. (2014). Active learning increases student performance in science, engineering, and mathematics. Proceedings of the National Academy of Sciences, 111(23), 8410-8415.</a:t>
            </a:r>
            <a:endParaRPr lang="en-US" sz="2000" b="1" i="0" spc="-160" dirty="0">
              <a:solidFill>
                <a:srgbClr val="093200"/>
              </a:solidFill>
              <a:effectLst/>
              <a:latin typeface="Martel Sans Ultra-Bold"/>
              <a:cs typeface="Martel Sans Ultra-Bold"/>
              <a:sym typeface="Martel Sans Ultra-Bold"/>
            </a:endParaRPr>
          </a:p>
          <a:p>
            <a:pPr marL="342900" indent="-342900" algn="l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Bonwell</a:t>
            </a:r>
            <a:r>
              <a:rPr lang="en-US" sz="2000" b="0" i="0" dirty="0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, C.C. &amp; Eisen, J.A. (1991). Active Learning: Creating Excitement in the Classroom. School of Education and Human Development, George Washington University: Washington DC.</a:t>
            </a:r>
          </a:p>
          <a:p>
            <a:pPr marL="342900" indent="-342900" algn="l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Kothiyal</a:t>
            </a:r>
            <a:r>
              <a:rPr lang="en-US" sz="2000" b="0" i="0" dirty="0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, A., Murthy, S., &amp; Iyer, S. (2014). Think-pair-share in a large CS1 class. Proceedings of the 2014 Conference on Innovation &amp; Technology in Computer Science Education - </a:t>
            </a:r>
            <a:r>
              <a:rPr lang="en-US" sz="2000" b="0" i="0" dirty="0" err="1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ITiCSE</a:t>
            </a:r>
            <a:r>
              <a:rPr lang="en-US" sz="2000" b="0" i="0" dirty="0">
                <a:solidFill>
                  <a:srgbClr val="717171"/>
                </a:solidFill>
                <a:effectLst/>
                <a:latin typeface="Roboto" panose="02000000000000000000" pitchFamily="2" charset="0"/>
              </a:rPr>
              <a:t> '14. doi:10.1145/2591708.2591739.</a:t>
            </a:r>
          </a:p>
          <a:p>
            <a:pPr marL="342900" indent="-342900" algn="l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luna"/>
              </a:rPr>
              <a:t>Zakrajsek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luna"/>
              </a:rPr>
              <a:t>, T. (2016). All learning is an active process: Rethinking active/passive learning debate.”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calluna"/>
              </a:rPr>
              <a:t>The Scholarly Teacher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luna"/>
              </a:rPr>
              <a:t>(weblog). </a:t>
            </a:r>
            <a:r>
              <a:rPr lang="en-US" sz="2000" b="1" i="0" u="none" strike="noStrike" dirty="0">
                <a:solidFill>
                  <a:srgbClr val="006A52"/>
                </a:solidFill>
                <a:effectLst/>
                <a:latin typeface="calluna"/>
                <a:hlinkClick r:id="rId2"/>
              </a:rPr>
              <a:t>https://www.scholarlyteacher.com/blog/all-learning-is-an-active-process</a:t>
            </a:r>
            <a:endParaRPr lang="en-US" sz="2000" b="1" i="0" u="none" strike="noStrike" dirty="0">
              <a:solidFill>
                <a:srgbClr val="006A52"/>
              </a:solidFill>
              <a:effectLst/>
              <a:latin typeface="calluna"/>
            </a:endParaRPr>
          </a:p>
          <a:p>
            <a:pPr marL="342900" indent="-342900" algn="l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Dealey, J. (2020). Active Learning in Criminal Justice: The Benefits of Student Investigation of Wrongful Convictions in a Higher Education Setting. </a:t>
            </a:r>
            <a:r>
              <a:rPr lang="en-US" sz="2000" b="0" i="1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Learning and Teaching</a:t>
            </a:r>
            <a:r>
              <a:rPr lang="en-US" sz="2000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lang="en-US" sz="2000" b="0" i="1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13</a:t>
            </a:r>
            <a:r>
              <a:rPr lang="en-US" sz="2000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</a:rPr>
              <a:t>(2), 85-. </a:t>
            </a:r>
            <a:r>
              <a:rPr lang="en-US" sz="2000" b="0" i="0" dirty="0">
                <a:solidFill>
                  <a:srgbClr val="3A3A3A"/>
                </a:solidFill>
                <a:effectLst/>
                <a:latin typeface="Source Sans Pro" panose="020B0503030403020204" pitchFamily="34" charset="0"/>
                <a:hlinkClick r:id="rId3"/>
              </a:rPr>
              <a:t>https://doi.org/10.3167/latiss.2020.130206</a:t>
            </a:r>
            <a:endParaRPr lang="en-US" sz="2000" b="1" dirty="0">
              <a:solidFill>
                <a:srgbClr val="006A52"/>
              </a:solidFill>
              <a:latin typeface="calluna"/>
            </a:endParaRPr>
          </a:p>
          <a:p>
            <a:pPr marL="342900" indent="-342900" algn="l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17171"/>
              </a:solidFill>
              <a:latin typeface="Roboto" panose="02000000000000000000" pitchFamily="2" charset="0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spc="-160" dirty="0">
              <a:solidFill>
                <a:srgbClr val="093200"/>
              </a:solidFill>
              <a:latin typeface="Martel Sans Ultra-Bold"/>
              <a:cs typeface="Martel Sans Ultra-Bold"/>
              <a:sym typeface="Martel Sans Ultra-Bold"/>
            </a:endParaRPr>
          </a:p>
          <a:p>
            <a:pPr marL="342900" indent="-342900" algn="l">
              <a:lnSpc>
                <a:spcPts val="2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b="1" spc="-160" dirty="0">
              <a:solidFill>
                <a:srgbClr val="093200"/>
              </a:solidFill>
              <a:latin typeface="Martel Sans Ultra-Bold"/>
              <a:ea typeface="Martel Sans Ultra-Bold"/>
              <a:cs typeface="Martel Sans Ultra-Bold"/>
              <a:sym typeface="Martel Sans Ultra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2752" y="1759274"/>
            <a:ext cx="16907028" cy="3067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3200" b="1" spc="-160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Strategy Guides: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spc="-160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  <a:hlinkClick r:id="rId4"/>
              </a:rPr>
              <a:t>Northwestern's Guide to Active</a:t>
            </a:r>
          </a:p>
          <a:p>
            <a:pPr algn="l">
              <a:spcBef>
                <a:spcPct val="0"/>
              </a:spcBef>
            </a:pPr>
            <a:r>
              <a:rPr lang="en-US" sz="3200" b="1" spc="-160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  <a:hlinkClick r:id="rId4"/>
              </a:rPr>
              <a:t> Learning Activities</a:t>
            </a:r>
            <a:endParaRPr lang="en-US" sz="3200" b="1" spc="-160" dirty="0">
              <a:solidFill>
                <a:srgbClr val="093200"/>
              </a:solidFill>
              <a:latin typeface="Martel Sans Ultra-Bold"/>
              <a:ea typeface="Martel Sans Ultra-Bold"/>
              <a:cs typeface="Martel Sans Ultra-Bold"/>
              <a:sym typeface="Martel Sans Ultra-Bold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b="1" spc="-160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  <a:hlinkClick r:id="rId5"/>
              </a:rPr>
              <a:t>Active Learning Example Videos for the Sciences</a:t>
            </a:r>
            <a:endParaRPr lang="en-US" sz="3200" b="1" spc="-160" dirty="0">
              <a:solidFill>
                <a:srgbClr val="093200"/>
              </a:solidFill>
              <a:latin typeface="Martel Sans Ultra-Bold"/>
              <a:ea typeface="Martel Sans Ultra-Bold"/>
              <a:cs typeface="Martel Sans Ultra-Bold"/>
              <a:sym typeface="Martel Sans Ultra-Bold"/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b="1" spc="-160" dirty="0">
              <a:solidFill>
                <a:srgbClr val="093200"/>
              </a:solidFill>
              <a:latin typeface="Martel Sans Ultra-Bold"/>
              <a:ea typeface="Martel Sans Ultra-Bold"/>
              <a:cs typeface="Martel Sans Ultra-Bold"/>
              <a:sym typeface="Martel Sans Ultra-Bold"/>
            </a:endParaRPr>
          </a:p>
          <a:p>
            <a:pPr algn="l">
              <a:spcBef>
                <a:spcPct val="0"/>
              </a:spcBef>
            </a:pPr>
            <a:endParaRPr lang="en-US" sz="4800" b="1" spc="-160" dirty="0">
              <a:solidFill>
                <a:srgbClr val="093200"/>
              </a:solidFill>
              <a:latin typeface="Martel Sans Ultra-Bold"/>
              <a:ea typeface="Martel Sans Ultra-Bold"/>
              <a:cs typeface="Martel Sans Ultra-Bold"/>
              <a:sym typeface="Martel Sans Ultra-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0800000">
            <a:off x="0" y="7448814"/>
            <a:ext cx="20158338" cy="4172754"/>
          </a:xfrm>
          <a:custGeom>
            <a:avLst/>
            <a:gdLst/>
            <a:ahLst/>
            <a:cxnLst/>
            <a:rect l="l" t="t" r="r" b="b"/>
            <a:pathLst>
              <a:path w="20158338" h="4172754">
                <a:moveTo>
                  <a:pt x="0" y="0"/>
                </a:moveTo>
                <a:lnTo>
                  <a:pt x="20158338" y="0"/>
                </a:lnTo>
                <a:lnTo>
                  <a:pt x="20158338" y="4172754"/>
                </a:lnTo>
                <a:lnTo>
                  <a:pt x="0" y="4172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11AE9-FDB1-46CB-21E3-637ED7B94ECC}"/>
              </a:ext>
            </a:extLst>
          </p:cNvPr>
          <p:cNvSpPr txBox="1"/>
          <p:nvPr/>
        </p:nvSpPr>
        <p:spPr>
          <a:xfrm>
            <a:off x="-250371" y="468085"/>
            <a:ext cx="1851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How would you define active learning? </a:t>
            </a:r>
          </a:p>
          <a:p>
            <a:pPr algn="ctr"/>
            <a:r>
              <a:rPr lang="en-US" sz="9600" dirty="0"/>
              <a:t>(</a:t>
            </a:r>
            <a:r>
              <a:rPr lang="en-US" sz="7200" dirty="0"/>
              <a:t>take 1 minute to write down your thoughts</a:t>
            </a:r>
            <a:r>
              <a:rPr lang="en-US" sz="96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E2ABB-4AD6-0E9C-6F3C-22873985B1C8}"/>
              </a:ext>
            </a:extLst>
          </p:cNvPr>
          <p:cNvSpPr txBox="1"/>
          <p:nvPr/>
        </p:nvSpPr>
        <p:spPr>
          <a:xfrm>
            <a:off x="1371600" y="5294601"/>
            <a:ext cx="1584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Turn to the person next to you and discuss.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461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020550" y="3983551"/>
            <a:ext cx="10477500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28390" y="384955"/>
            <a:ext cx="14823596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59"/>
              </a:lnSpc>
            </a:pPr>
            <a:r>
              <a:rPr lang="en-US" sz="8800" b="1" spc="-591" dirty="0">
                <a:solidFill>
                  <a:srgbClr val="0932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What is active learning?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93006" y="4195329"/>
            <a:ext cx="10744200" cy="6993774"/>
          </a:xfrm>
          <a:prstGeom prst="rect">
            <a:avLst/>
          </a:prstGeom>
          <a:solidFill>
            <a:schemeClr val="bg1">
              <a:alpha val="71078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947426" lvl="1" indent="-473713">
              <a:lnSpc>
                <a:spcPts val="6143"/>
              </a:lnSpc>
              <a:buFont typeface="Arial"/>
              <a:buChar char="•"/>
            </a:pPr>
            <a:r>
              <a:rPr lang="en-US" sz="4400" dirty="0"/>
              <a:t>Passive v. Active a False Dichotomy? (</a:t>
            </a:r>
            <a:r>
              <a:rPr lang="en-US" sz="4400" dirty="0" err="1"/>
              <a:t>Zakrajsek</a:t>
            </a:r>
            <a:r>
              <a:rPr lang="en-US" sz="4400" dirty="0"/>
              <a:t>, 2016)</a:t>
            </a:r>
          </a:p>
          <a:p>
            <a:pPr marL="947426" lvl="1" indent="-473713">
              <a:lnSpc>
                <a:spcPts val="6143"/>
              </a:lnSpc>
              <a:buFont typeface="Arial"/>
              <a:buChar char="•"/>
            </a:pPr>
            <a:r>
              <a:rPr lang="en-US" sz="4400" dirty="0"/>
              <a:t>Constructivism &amp; Social Constructivism</a:t>
            </a:r>
          </a:p>
          <a:p>
            <a:pPr marL="947426" lvl="1" indent="-473713">
              <a:lnSpc>
                <a:spcPts val="6143"/>
              </a:lnSpc>
              <a:buFont typeface="Arial"/>
              <a:buChar char="•"/>
            </a:pPr>
            <a:r>
              <a:rPr lang="en-US" sz="4400" dirty="0"/>
              <a:t>Intentional engagement with course material aided by purposeful social interactions and self-reflection</a:t>
            </a:r>
          </a:p>
          <a:p>
            <a:pPr marL="473713" lvl="1">
              <a:lnSpc>
                <a:spcPts val="6143"/>
              </a:lnSpc>
            </a:pPr>
            <a:endParaRPr lang="en-US" sz="4400" dirty="0"/>
          </a:p>
          <a:p>
            <a:pPr marL="947426" lvl="1" indent="-473713">
              <a:lnSpc>
                <a:spcPts val="6143"/>
              </a:lnSpc>
              <a:buFont typeface="Arial"/>
              <a:buChar char="•"/>
            </a:pPr>
            <a:endParaRPr lang="en-US" sz="4400" dirty="0"/>
          </a:p>
          <a:p>
            <a:pPr marL="947426" lvl="1" indent="-473713">
              <a:lnSpc>
                <a:spcPts val="6143"/>
              </a:lnSpc>
              <a:buFont typeface="Arial"/>
              <a:buChar char="•"/>
            </a:pPr>
            <a:endParaRPr lang="en-US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169DC7-5A75-319A-3555-FA4EFE4FD247}"/>
              </a:ext>
            </a:extLst>
          </p:cNvPr>
          <p:cNvSpPr txBox="1"/>
          <p:nvPr/>
        </p:nvSpPr>
        <p:spPr>
          <a:xfrm>
            <a:off x="550877" y="1611012"/>
            <a:ext cx="14347371" cy="243912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marL="473713" lvl="1">
              <a:lnSpc>
                <a:spcPts val="6143"/>
              </a:lnSpc>
            </a:pPr>
            <a:r>
              <a:rPr lang="en-US" sz="4400" b="1" dirty="0"/>
              <a:t>“instructional activities involving students in doing things and thinking about what they are doing.” (</a:t>
            </a:r>
            <a:r>
              <a:rPr lang="en-US" sz="4400" b="1" dirty="0" err="1"/>
              <a:t>Bonwell</a:t>
            </a:r>
            <a:r>
              <a:rPr lang="en-US" sz="4400" b="1" dirty="0"/>
              <a:t> &amp; </a:t>
            </a:r>
            <a:r>
              <a:rPr lang="en-US" sz="4400" b="1" dirty="0" err="1"/>
              <a:t>Elison</a:t>
            </a:r>
            <a:r>
              <a:rPr lang="en-US" sz="4400" b="1" dirty="0"/>
              <a:t>, 1991)</a:t>
            </a:r>
            <a:endParaRPr lang="en-US" sz="4400" b="1" spc="-351" dirty="0">
              <a:solidFill>
                <a:srgbClr val="093200"/>
              </a:solidFill>
              <a:latin typeface="Martel Sans Ultra-Bold"/>
              <a:cs typeface="Martel Sans Ultra-Bold"/>
              <a:sym typeface="Martel Sans Ultra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435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811000" y="4040701"/>
            <a:ext cx="10896600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52401" y="3391116"/>
            <a:ext cx="9982200" cy="541686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/>
              <a:t>Deepen student understanding of a given topic </a:t>
            </a:r>
            <a:r>
              <a:rPr lang="en-US" sz="4400" b="1" dirty="0"/>
              <a:t>(challenging or abstract)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/>
              <a:t>Provides insight into how well students are grasping concepts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/>
              <a:t>Builds social connections that have positive performance benefits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/>
              <a:t>Prompt students to take charge of their learning experience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6320" y="77075"/>
            <a:ext cx="15214610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879"/>
              </a:lnSpc>
            </a:pPr>
            <a:r>
              <a:rPr lang="en-US" sz="9199" b="1" spc="-735" dirty="0">
                <a:solidFill>
                  <a:srgbClr val="0932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What are the benefits of active learning?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811000" y="4116901"/>
            <a:ext cx="10896600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90600" y="370339"/>
            <a:ext cx="14223557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67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Things to think about…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0877" y="1575797"/>
            <a:ext cx="16187278" cy="8925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3627" lvl="1" indent="-514350">
              <a:buAutoNum type="arabicPeriod"/>
            </a:pPr>
            <a:r>
              <a:rPr lang="en-US" sz="4000" dirty="0"/>
              <a:t>Create an open and safe environment (might be some resistance)</a:t>
            </a:r>
          </a:p>
          <a:p>
            <a:pPr marL="1063627" lvl="1" indent="-514350">
              <a:buAutoNum type="arabicPeriod"/>
            </a:pPr>
            <a:r>
              <a:rPr lang="en-US" sz="4000" dirty="0"/>
              <a:t>Set a goal for the activity</a:t>
            </a:r>
          </a:p>
          <a:p>
            <a:pPr marL="1978027" lvl="3" indent="-514350">
              <a:buFont typeface="Arial" panose="020B0604020202020204" pitchFamily="34" charset="0"/>
              <a:buChar char="•"/>
            </a:pPr>
            <a:r>
              <a:rPr lang="en-US" sz="3200" dirty="0"/>
              <a:t>Learning objectives</a:t>
            </a:r>
          </a:p>
          <a:p>
            <a:pPr marL="549277" lvl="1"/>
            <a:r>
              <a:rPr lang="en-US" sz="4000" dirty="0"/>
              <a:t>3. Consider what is  the right activity based on learning objective</a:t>
            </a:r>
          </a:p>
          <a:p>
            <a:pPr marL="549277" lvl="1"/>
            <a:r>
              <a:rPr lang="en-US" sz="4000" dirty="0"/>
              <a:t>4. Identify preparation for the exercise</a:t>
            </a:r>
          </a:p>
          <a:p>
            <a:pPr marL="2012953" lvl="3" indent="-549276">
              <a:buFont typeface="Arial"/>
              <a:buChar char="•"/>
            </a:pPr>
            <a:r>
              <a:rPr lang="en-US" sz="2800" dirty="0"/>
              <a:t>Time considerations</a:t>
            </a:r>
          </a:p>
          <a:p>
            <a:pPr marL="549277" lvl="1"/>
            <a:r>
              <a:rPr lang="en-US" sz="4000" dirty="0"/>
              <a:t>5. Consider links to other class elements</a:t>
            </a:r>
          </a:p>
          <a:p>
            <a:pPr marL="549277" lvl="1"/>
            <a:r>
              <a:rPr lang="en-US" sz="4000" dirty="0"/>
              <a:t>6. Plan how you will introduce the activity</a:t>
            </a:r>
          </a:p>
          <a:p>
            <a:pPr marL="2035177" lvl="3" indent="-571500">
              <a:buFont typeface="Arial" panose="020B0604020202020204" pitchFamily="34" charset="0"/>
              <a:buChar char="•"/>
            </a:pPr>
            <a:r>
              <a:rPr lang="en-US" sz="2800" dirty="0"/>
              <a:t>Outside student prep</a:t>
            </a:r>
            <a:r>
              <a:rPr lang="en-US" sz="4000" dirty="0"/>
              <a:t>	</a:t>
            </a:r>
          </a:p>
          <a:p>
            <a:pPr marL="549277" lvl="1"/>
            <a:r>
              <a:rPr lang="en-US" sz="4000" dirty="0"/>
              <a:t>7. Plan the logistics </a:t>
            </a:r>
          </a:p>
          <a:p>
            <a:pPr marL="549277" lvl="1"/>
            <a:r>
              <a:rPr lang="en-US" sz="4000" dirty="0"/>
              <a:t>8. Consider how you will judge success</a:t>
            </a:r>
          </a:p>
          <a:p>
            <a:pPr marL="2035177" lvl="3" indent="-571500">
              <a:buFont typeface="Arial" panose="020B0604020202020204" pitchFamily="34" charset="0"/>
              <a:buChar char="•"/>
            </a:pPr>
            <a:r>
              <a:rPr lang="en-US" sz="2800" dirty="0"/>
              <a:t>Student reflection</a:t>
            </a:r>
            <a:r>
              <a:rPr lang="en-US" sz="4000" dirty="0"/>
              <a:t>		</a:t>
            </a:r>
          </a:p>
          <a:p>
            <a:pPr marL="1292227" lvl="1" indent="-742950">
              <a:buAutoNum type="arabicPeriod" startAt="9"/>
            </a:pPr>
            <a:r>
              <a:rPr lang="en-US" sz="4000" dirty="0"/>
              <a:t>Just go for it!</a:t>
            </a:r>
          </a:p>
          <a:p>
            <a:pPr marL="549277" lvl="1"/>
            <a:r>
              <a:rPr lang="en-US" sz="4000" dirty="0"/>
              <a:t>10. Get feedback, Iterate, and Expand</a:t>
            </a:r>
          </a:p>
          <a:p>
            <a:pPr marL="549277" lvl="1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944350" y="3907351"/>
            <a:ext cx="10629900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614484"/>
            <a:ext cx="1552898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67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Strategies that Require Little Prep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228600" y="2434426"/>
            <a:ext cx="11658588" cy="7284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98553" lvl="1" indent="-549276" algn="l">
              <a:lnSpc>
                <a:spcPts val="7123"/>
              </a:lnSpc>
              <a:buFont typeface="Arial"/>
              <a:buChar char="•"/>
            </a:pPr>
            <a:r>
              <a:rPr lang="en-US" sz="4800" b="1" spc="-407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Think, Pair, Share (</a:t>
            </a:r>
            <a:r>
              <a:rPr lang="en-US" sz="4800" b="1" spc="-407" dirty="0" err="1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Kothiyal</a:t>
            </a:r>
            <a:r>
              <a:rPr lang="en-US" sz="4800" b="1" spc="-407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, 2014)</a:t>
            </a:r>
          </a:p>
          <a:p>
            <a:pPr marL="1098553" lvl="1" indent="-549276" algn="l">
              <a:lnSpc>
                <a:spcPts val="7123"/>
              </a:lnSpc>
              <a:buFont typeface="Arial"/>
              <a:buChar char="•"/>
            </a:pPr>
            <a:r>
              <a:rPr lang="en-US" sz="4800" b="1" spc="-407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Concept Mapping/ Graphic organizers</a:t>
            </a:r>
          </a:p>
          <a:p>
            <a:pPr marL="1098553" lvl="1" indent="-549276" algn="l">
              <a:lnSpc>
                <a:spcPts val="7123"/>
              </a:lnSpc>
              <a:buFont typeface="Arial"/>
              <a:buChar char="•"/>
            </a:pPr>
            <a:r>
              <a:rPr lang="en-US" sz="4800" b="1" spc="-407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Basic Small Group Discussion</a:t>
            </a:r>
          </a:p>
          <a:p>
            <a:pPr marL="1098553" lvl="1" indent="-549276" algn="l">
              <a:lnSpc>
                <a:spcPts val="7123"/>
              </a:lnSpc>
              <a:buFont typeface="Arial"/>
              <a:buChar char="•"/>
            </a:pPr>
            <a:r>
              <a:rPr lang="en-US" sz="4800" b="1" spc="-407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One Minute Papers</a:t>
            </a:r>
          </a:p>
          <a:p>
            <a:pPr marL="1098553" lvl="1" indent="-549276" algn="l">
              <a:lnSpc>
                <a:spcPts val="7123"/>
              </a:lnSpc>
              <a:buFont typeface="Arial"/>
              <a:buChar char="•"/>
            </a:pPr>
            <a:r>
              <a:rPr lang="en-US" sz="4800" b="1" spc="-407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Crowdsourcing</a:t>
            </a:r>
          </a:p>
          <a:p>
            <a:pPr marL="1098553" lvl="1" indent="-549276" algn="l">
              <a:lnSpc>
                <a:spcPts val="7123"/>
              </a:lnSpc>
              <a:buFont typeface="Arial"/>
              <a:buChar char="•"/>
            </a:pPr>
            <a:r>
              <a:rPr lang="en-US" sz="4800" b="1" spc="-407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KWL (Know, Want to know, </a:t>
            </a:r>
          </a:p>
          <a:p>
            <a:pPr marL="549277" lvl="1" algn="l">
              <a:lnSpc>
                <a:spcPts val="7123"/>
              </a:lnSpc>
            </a:pPr>
            <a:r>
              <a:rPr lang="en-US" sz="4800" b="1" spc="-407" dirty="0">
                <a:solidFill>
                  <a:srgbClr val="093200"/>
                </a:solidFill>
                <a:latin typeface="Martel Sans Ultra-Bold"/>
                <a:ea typeface="Martel Sans Ultra-Bold"/>
                <a:cs typeface="Martel Sans Ultra-Bold"/>
                <a:sym typeface="Martel Sans Ultra-Bold"/>
              </a:rPr>
              <a:t>Learned)</a:t>
            </a:r>
          </a:p>
          <a:p>
            <a:pPr marL="1098553" lvl="1" indent="-549276" algn="l">
              <a:lnSpc>
                <a:spcPts val="7123"/>
              </a:lnSpc>
              <a:buFont typeface="Arial"/>
              <a:buChar char="•"/>
            </a:pPr>
            <a:endParaRPr lang="en-US" sz="5088" b="1" spc="-407" dirty="0">
              <a:solidFill>
                <a:srgbClr val="093200"/>
              </a:solidFill>
              <a:latin typeface="Martel Sans Ultra-Bold"/>
              <a:ea typeface="Martel Sans Ultra-Bold"/>
              <a:cs typeface="Martel Sans Ultra-Bold"/>
              <a:sym typeface="Martel Sans Ultra-Bold"/>
            </a:endParaRPr>
          </a:p>
        </p:txBody>
      </p:sp>
      <p:pic>
        <p:nvPicPr>
          <p:cNvPr id="11" name="Picture 10" descr="A drawing of a group of people&#10;&#10;Description automatically generated">
            <a:extLst>
              <a:ext uri="{FF2B5EF4-FFF2-40B4-BE49-F238E27FC236}">
                <a16:creationId xmlns:a16="http://schemas.microsoft.com/office/drawing/2014/main" id="{BD310336-DDFC-8AB9-AB87-E9F2F6EF0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93190" y="4719827"/>
            <a:ext cx="7942704" cy="4952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2C301-DED9-E702-F3D0-4CAF10599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A670883-6515-C1D8-3142-8B2D7157A67C}"/>
              </a:ext>
            </a:extLst>
          </p:cNvPr>
          <p:cNvSpPr/>
          <p:nvPr/>
        </p:nvSpPr>
        <p:spPr>
          <a:xfrm rot="-10800000">
            <a:off x="-152400" y="7505700"/>
            <a:ext cx="20158338" cy="4172754"/>
          </a:xfrm>
          <a:custGeom>
            <a:avLst/>
            <a:gdLst/>
            <a:ahLst/>
            <a:cxnLst/>
            <a:rect l="l" t="t" r="r" b="b"/>
            <a:pathLst>
              <a:path w="20158338" h="4172754">
                <a:moveTo>
                  <a:pt x="0" y="0"/>
                </a:moveTo>
                <a:lnTo>
                  <a:pt x="20158338" y="0"/>
                </a:lnTo>
                <a:lnTo>
                  <a:pt x="20158338" y="4172754"/>
                </a:lnTo>
                <a:lnTo>
                  <a:pt x="0" y="4172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E9436-DB36-0480-E2F3-D4CB19FE47AA}"/>
              </a:ext>
            </a:extLst>
          </p:cNvPr>
          <p:cNvSpPr txBox="1"/>
          <p:nvPr/>
        </p:nvSpPr>
        <p:spPr>
          <a:xfrm>
            <a:off x="-261257" y="3452834"/>
            <a:ext cx="18516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/>
              <a:t>Let’s Go For It!</a:t>
            </a:r>
          </a:p>
        </p:txBody>
      </p:sp>
    </p:spTree>
    <p:extLst>
      <p:ext uri="{BB962C8B-B14F-4D97-AF65-F5344CB8AC3E}">
        <p14:creationId xmlns:p14="http://schemas.microsoft.com/office/powerpoint/2010/main" val="358431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020550" y="3983551"/>
            <a:ext cx="10477500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49086" y="421397"/>
            <a:ext cx="1552898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80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Fishbowl Discussions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F6361-1FE1-6F3F-CAA3-46B38A110CE0}"/>
              </a:ext>
            </a:extLst>
          </p:cNvPr>
          <p:cNvSpPr txBox="1"/>
          <p:nvPr/>
        </p:nvSpPr>
        <p:spPr>
          <a:xfrm>
            <a:off x="827315" y="1024126"/>
            <a:ext cx="9905994" cy="9910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/>
              <a:t>Pineapple on Pizza: Yay or Nay?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/>
              <a:t>Take one minute to write down your position. Provide evidence and reasoning.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B050"/>
                </a:solidFill>
              </a:rPr>
              <a:t>Pro-Pineapple individuals enter the discussion circle. Anti-pineapple individuals will stand outside and take notes on the discussion.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/>
              <a:t>Switch and take on opposite rolls.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B050"/>
                </a:solidFill>
              </a:rPr>
              <a:t>Come together for a larger group discussion on what we learned.</a:t>
            </a:r>
            <a:br>
              <a:rPr lang="en-US" sz="6600" dirty="0"/>
            </a:br>
            <a:endParaRPr lang="en-US" sz="6600" dirty="0"/>
          </a:p>
        </p:txBody>
      </p:sp>
      <p:pic>
        <p:nvPicPr>
          <p:cNvPr id="1026" name="Picture 2" descr="The Visual Facilitation Fishbowl">
            <a:extLst>
              <a:ext uri="{FF2B5EF4-FFF2-40B4-BE49-F238E27FC236}">
                <a16:creationId xmlns:a16="http://schemas.microsoft.com/office/drawing/2014/main" id="{F32A5B74-FE52-C27D-2C09-B9320128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102" y="1181100"/>
            <a:ext cx="5595736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zza with pineapple and ham on a cooling rack&#10;&#10;Description automatically generated">
            <a:extLst>
              <a:ext uri="{FF2B5EF4-FFF2-40B4-BE49-F238E27FC236}">
                <a16:creationId xmlns:a16="http://schemas.microsoft.com/office/drawing/2014/main" id="{AC02BA98-BC25-0580-88FE-498143744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904144" y="5600560"/>
            <a:ext cx="5290457" cy="39678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1B66D-2DE9-9B4B-9706-FA13344DE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fish in a bowl&#10;&#10;Description automatically generated">
            <a:extLst>
              <a:ext uri="{FF2B5EF4-FFF2-40B4-BE49-F238E27FC236}">
                <a16:creationId xmlns:a16="http://schemas.microsoft.com/office/drawing/2014/main" id="{3565C805-21F0-F07F-DA12-A0D9B2E2C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887200" y="2552700"/>
            <a:ext cx="6059713" cy="4544785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8CF1E63F-4E7B-19B4-0DC3-0122747C02C2}"/>
              </a:ext>
            </a:extLst>
          </p:cNvPr>
          <p:cNvSpPr/>
          <p:nvPr/>
        </p:nvSpPr>
        <p:spPr>
          <a:xfrm rot="5400000">
            <a:off x="11796266" y="4207835"/>
            <a:ext cx="10926068" cy="2129398"/>
          </a:xfrm>
          <a:custGeom>
            <a:avLst/>
            <a:gdLst/>
            <a:ahLst/>
            <a:cxnLst/>
            <a:rect l="l" t="t" r="r" b="b"/>
            <a:pathLst>
              <a:path w="10287000" h="2129398">
                <a:moveTo>
                  <a:pt x="0" y="0"/>
                </a:moveTo>
                <a:lnTo>
                  <a:pt x="10287000" y="0"/>
                </a:lnTo>
                <a:lnTo>
                  <a:pt x="10287000" y="2129398"/>
                </a:lnTo>
                <a:lnTo>
                  <a:pt x="0" y="2129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4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D2D1A41-0615-86AE-290A-A8734ABF05B2}"/>
              </a:ext>
            </a:extLst>
          </p:cNvPr>
          <p:cNvSpPr/>
          <p:nvPr/>
        </p:nvSpPr>
        <p:spPr>
          <a:xfrm rot="5400000">
            <a:off x="-1050282" y="658603"/>
            <a:ext cx="3202319" cy="0"/>
          </a:xfrm>
          <a:prstGeom prst="line">
            <a:avLst/>
          </a:prstGeom>
          <a:ln w="76200" cap="flat">
            <a:solidFill>
              <a:srgbClr val="FECC0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FA16EA2-5939-7DB0-3B62-6413220F3839}"/>
              </a:ext>
            </a:extLst>
          </p:cNvPr>
          <p:cNvSpPr txBox="1"/>
          <p:nvPr/>
        </p:nvSpPr>
        <p:spPr>
          <a:xfrm>
            <a:off x="765369" y="262263"/>
            <a:ext cx="1552898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0"/>
              </a:lnSpc>
            </a:pPr>
            <a:r>
              <a:rPr lang="en-US" sz="8000" b="1" spc="-536" dirty="0">
                <a:solidFill>
                  <a:srgbClr val="000000"/>
                </a:solidFill>
                <a:latin typeface="Martel Sans Bold"/>
                <a:ea typeface="Martel Sans Bold"/>
                <a:cs typeface="Martel Sans Bold"/>
                <a:sym typeface="Martel Sans Bold"/>
              </a:rPr>
              <a:t>Benefits of the Fishbowl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57CF3-181A-87BC-95D1-0FCDF6F4BB02}"/>
              </a:ext>
            </a:extLst>
          </p:cNvPr>
          <p:cNvSpPr txBox="1"/>
          <p:nvPr/>
        </p:nvSpPr>
        <p:spPr>
          <a:xfrm>
            <a:off x="749074" y="1467721"/>
            <a:ext cx="10299925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200" dirty="0"/>
              <a:t>Can work in large classes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200" dirty="0"/>
              <a:t>Customizable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200" dirty="0"/>
              <a:t>Great for sensitive and controversial topics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200" dirty="0"/>
              <a:t>Ensures multiple perspectives are heard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200" dirty="0"/>
              <a:t>Allows students to work on social skills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200" dirty="0"/>
              <a:t>Higher orders of thinking</a:t>
            </a:r>
          </a:p>
          <a:p>
            <a:r>
              <a:rPr lang="en-US" sz="4200" b="1" dirty="0"/>
              <a:t>Things to Consider: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Establish firm rules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Prepare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/>
              <a:t>Think about how participation will be measured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400" dirty="0"/>
          </a:p>
          <a:p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55156-ADED-296F-2359-AB1D5624312F}"/>
              </a:ext>
            </a:extLst>
          </p:cNvPr>
          <p:cNvSpPr txBox="1"/>
          <p:nvPr/>
        </p:nvSpPr>
        <p:spPr>
          <a:xfrm>
            <a:off x="11048999" y="9105900"/>
            <a:ext cx="406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5775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60741</TotalTime>
  <Words>960</Words>
  <Application>Microsoft Macintosh PowerPoint</Application>
  <PresentationFormat>Custom</PresentationFormat>
  <Paragraphs>127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Martel Sans Ultra-Bold</vt:lpstr>
      <vt:lpstr>Source Sans Pro</vt:lpstr>
      <vt:lpstr>Arial</vt:lpstr>
      <vt:lpstr>Martel Sans Bold</vt:lpstr>
      <vt:lpstr>calluna</vt:lpstr>
      <vt:lpstr>Open Sauce</vt:lpstr>
      <vt:lpstr>Calibri</vt:lpstr>
      <vt:lpstr>Akkurat Pro Regular</vt:lpstr>
      <vt:lpstr>Roboto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Good Test Questions</dc:title>
  <cp:lastModifiedBy>Waynen, Kaitlyn</cp:lastModifiedBy>
  <cp:revision>6</cp:revision>
  <dcterms:created xsi:type="dcterms:W3CDTF">2006-08-16T00:00:00Z</dcterms:created>
  <dcterms:modified xsi:type="dcterms:W3CDTF">2025-04-01T02:20:22Z</dcterms:modified>
  <dc:identifier>DAGS_-rKFJE</dc:identifier>
</cp:coreProperties>
</file>