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843" r:id="rId2"/>
    <p:sldId id="558" r:id="rId3"/>
    <p:sldId id="844" r:id="rId4"/>
    <p:sldId id="854" r:id="rId5"/>
    <p:sldId id="853" r:id="rId6"/>
    <p:sldId id="871" r:id="rId7"/>
    <p:sldId id="870" r:id="rId8"/>
    <p:sldId id="865" r:id="rId9"/>
    <p:sldId id="868" r:id="rId10"/>
    <p:sldId id="847" r:id="rId11"/>
    <p:sldId id="872" r:id="rId12"/>
    <p:sldId id="852" r:id="rId13"/>
    <p:sldId id="848" r:id="rId14"/>
    <p:sldId id="859" r:id="rId15"/>
    <p:sldId id="860" r:id="rId16"/>
    <p:sldId id="869" r:id="rId17"/>
    <p:sldId id="862" r:id="rId18"/>
    <p:sldId id="864" r:id="rId19"/>
    <p:sldId id="861" r:id="rId20"/>
    <p:sldId id="849" r:id="rId21"/>
    <p:sldId id="846" r:id="rId22"/>
    <p:sldId id="850" r:id="rId23"/>
    <p:sldId id="298" r:id="rId24"/>
    <p:sldId id="855" r:id="rId25"/>
    <p:sldId id="857" r:id="rId26"/>
    <p:sldId id="257" r:id="rId27"/>
    <p:sldId id="283" r:id="rId28"/>
    <p:sldId id="858" r:id="rId29"/>
    <p:sldId id="856" r:id="rId30"/>
    <p:sldId id="285" r:id="rId31"/>
    <p:sldId id="259" r:id="rId32"/>
    <p:sldId id="256" r:id="rId33"/>
    <p:sldId id="266" r:id="rId34"/>
    <p:sldId id="267" r:id="rId35"/>
    <p:sldId id="297" r:id="rId36"/>
    <p:sldId id="269" r:id="rId37"/>
    <p:sldId id="263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5C7FC-8C36-4F24-8247-ED3135F9C37B}" v="3" dt="2024-03-27T15:24:43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48"/>
  </p:normalViewPr>
  <p:slideViewPr>
    <p:cSldViewPr>
      <p:cViewPr varScale="1">
        <p:scale>
          <a:sx n="117" d="100"/>
          <a:sy n="117" d="100"/>
        </p:scale>
        <p:origin x="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ekeres\Desktop\Fellowsh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Sheet1!$B$4:$B$9</c:f>
              <c:strCache>
                <c:ptCount val="6"/>
                <c:pt idx="0">
                  <c:v>Plans</c:v>
                </c:pt>
                <c:pt idx="1">
                  <c:v>Proposed Research Project</c:v>
                </c:pt>
                <c:pt idx="2">
                  <c:v>Honours, Awards and Academic Distinctions</c:v>
                </c:pt>
                <c:pt idx="3">
                  <c:v>Publications and Research Achievements</c:v>
                </c:pt>
                <c:pt idx="4">
                  <c:v>Characteristics and Abilities of the Candidate</c:v>
                </c:pt>
                <c:pt idx="5">
                  <c:v>Research Training Environment: Research Activity, Resources &amp; Mentorship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3-47B4-AFFC-6FF683CCB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3.4733887430737832E-2"/>
          <c:w val="0.34166666666666695"/>
          <c:h val="0.93979148439778404"/>
        </c:manualLayout>
      </c:layout>
      <c:overlay val="0"/>
      <c:txPr>
        <a:bodyPr/>
        <a:lstStyle/>
        <a:p>
          <a:pPr rtl="0"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D714-CF9A-44CC-9263-B5D6947CF895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4A2B8-E20D-44A9-88EB-29611B41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FC966-2070-3846-9758-F96E594196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5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89795-8909-114E-A7DF-15FECB0E68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30B89-57C8-4A33-99FB-E0365D2E2880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846-42A9-4B5C-993B-BBAC521AFEF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15.c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waterloo.ca/graduate-studies-postdoctoral-affairs/welcome-postdoctoral-affairs/become-postdo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unfaculty.org/drupal/jobs" TargetMode="External"/><Relationship Id="rId3" Type="http://schemas.openxmlformats.org/officeDocument/2006/relationships/hyperlink" Target="http://jobs.sciencecareers.org/" TargetMode="External"/><Relationship Id="rId7" Type="http://schemas.openxmlformats.org/officeDocument/2006/relationships/hyperlink" Target="https://chroniclevitae.com/job_search/new?cid=chenav" TargetMode="External"/><Relationship Id="rId2" Type="http://schemas.openxmlformats.org/officeDocument/2006/relationships/hyperlink" Target="http://www.psychologicalscience.org/postdoc-exha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syccareers.com/jobseeker/" TargetMode="External"/><Relationship Id="rId5" Type="http://schemas.openxmlformats.org/officeDocument/2006/relationships/hyperlink" Target="https://www.researchgate.net/jobs" TargetMode="External"/><Relationship Id="rId10" Type="http://schemas.openxmlformats.org/officeDocument/2006/relationships/hyperlink" Target="http://psychwikipart2.wikidot.com/start#toc2" TargetMode="External"/><Relationship Id="rId4" Type="http://schemas.openxmlformats.org/officeDocument/2006/relationships/hyperlink" Target="http://neurojobs.sfn.org/jobs" TargetMode="External"/><Relationship Id="rId9" Type="http://schemas.openxmlformats.org/officeDocument/2006/relationships/hyperlink" Target="http://psychjobsearch.wikido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immigration-refugees-citizenship.html" TargetMode="External"/><Relationship Id="rId2" Type="http://schemas.openxmlformats.org/officeDocument/2006/relationships/hyperlink" Target="https://uwaterloo.ca/graduate-studies-postdoctoral-affairs/welcome-postdoctoral-affairs/international-postdoctoral-fellow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ting.fellowships-bourses.gc.ca/en/home-accueil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net-recherchenet.ca/rnr16/vwOpprtntyDtls.do?progCd=11277&amp;language=E&amp;org=CIHR" TargetMode="External"/><Relationship Id="rId5" Type="http://schemas.openxmlformats.org/officeDocument/2006/relationships/hyperlink" Target="https://cihr-irsc.gc.ca/e/50513.html#details-panel2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cv-cvc.ca/" TargetMode="External"/><Relationship Id="rId2" Type="http://schemas.openxmlformats.org/officeDocument/2006/relationships/hyperlink" Target="https://banting.fellowships-bourses.gc.ca/en/home-accuei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c.myreviewroom.com/" TargetMode="External"/><Relationship Id="rId5" Type="http://schemas.openxmlformats.org/officeDocument/2006/relationships/hyperlink" Target="http://www.nserc-crsng.gc.ca/Students-Etudiants/PD-NP/PDF-BP_eng.asp" TargetMode="External"/><Relationship Id="rId4" Type="http://schemas.openxmlformats.org/officeDocument/2006/relationships/hyperlink" Target="https://www.researchnet-recherchenet.ca/rnr16/LoginServlet?language=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cv-cvc.ca/indexresearcher-eng.fr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fas.harvard.edu/postdoc_opportunities#externa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lzheimer.ca/en/research/information-researchers/apply-alzheimer-society-research-program#Tips_for_Doctoral_and_Postdoctoral_Award_Application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docacademy.org/" TargetMode="External"/><Relationship Id="rId2" Type="http://schemas.openxmlformats.org/officeDocument/2006/relationships/hyperlink" Target="https://www.nationalpostdo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ristophertsmith.com/reflections/nih-best-blog-rewind-is-a-postdoc-worth-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ionalpostdoc.org/page/CoreCompetenci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sky, outdoor, water, city&#10;&#10;Description automatically generated">
            <a:extLst>
              <a:ext uri="{FF2B5EF4-FFF2-40B4-BE49-F238E27FC236}">
                <a16:creationId xmlns:a16="http://schemas.microsoft.com/office/drawing/2014/main" id="{CAA3D411-E7A3-C98E-A029-2143411C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12"/>
            <a:ext cx="55812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592" y="0"/>
            <a:ext cx="3124042" cy="224128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Canadian </a:t>
            </a:r>
            <a:b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Post-Doctoral Fellowship Workshop</a:t>
            </a:r>
            <a:endParaRPr lang="en-US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A21290-115F-3246-A963-C7B07E6DB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29" y="5873256"/>
            <a:ext cx="2772311" cy="986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5D74A-4688-8049-ACB5-5ABCD906E82F}"/>
              </a:ext>
            </a:extLst>
          </p:cNvPr>
          <p:cNvSpPr txBox="1"/>
          <p:nvPr/>
        </p:nvSpPr>
        <p:spPr>
          <a:xfrm>
            <a:off x="5816672" y="2377806"/>
            <a:ext cx="315096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B42C31"/>
                </a:solidFill>
              </a:rPr>
              <a:t>Melanie Sekeres, PhD</a:t>
            </a:r>
          </a:p>
          <a:p>
            <a:pPr algn="ctr"/>
            <a:endParaRPr lang="en-US" sz="2400" dirty="0">
              <a:solidFill>
                <a:srgbClr val="B42C31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School of Psychology</a:t>
            </a:r>
            <a:r>
              <a:rPr lang="en-US" sz="2400" dirty="0">
                <a:solidFill>
                  <a:srgbClr val="B42C31"/>
                </a:solidFill>
              </a:rPr>
              <a:t>, </a:t>
            </a:r>
          </a:p>
          <a:p>
            <a:pPr algn="ctr"/>
            <a:r>
              <a:rPr lang="en-US" sz="2400" dirty="0">
                <a:solidFill>
                  <a:srgbClr val="B42C31"/>
                </a:solidFill>
              </a:rPr>
              <a:t>University of Ottawa</a:t>
            </a:r>
          </a:p>
          <a:p>
            <a:pPr algn="ctr"/>
            <a:endParaRPr lang="en-US" sz="2400" dirty="0">
              <a:solidFill>
                <a:srgbClr val="B42C3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2A861-36E8-A848-9755-F5738A04A5C5}"/>
              </a:ext>
            </a:extLst>
          </p:cNvPr>
          <p:cNvSpPr/>
          <p:nvPr/>
        </p:nvSpPr>
        <p:spPr>
          <a:xfrm>
            <a:off x="76151" y="6182604"/>
            <a:ext cx="2633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Email: msekeres@uottawa.ca</a:t>
            </a:r>
          </a:p>
          <a:p>
            <a:r>
              <a:rPr lang="en-US" sz="1600" dirty="0">
                <a:solidFill>
                  <a:schemeClr val="bg1"/>
                </a:solidFill>
              </a:rPr>
              <a:t>Twitter: @</a:t>
            </a:r>
            <a:r>
              <a:rPr lang="en-US" sz="1600" dirty="0" err="1">
                <a:solidFill>
                  <a:schemeClr val="bg1"/>
                </a:solidFill>
              </a:rPr>
              <a:t>MelanieSekeres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6000281-37DB-0F5D-E17C-ECC456E1D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077" y="5734874"/>
            <a:ext cx="3256124" cy="12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What is a post-doc? Differences between USA and Canada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Canadian Post-doctoral Fellowships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red hat and map of the united states&#10;&#10;Description automatically generated">
            <a:extLst>
              <a:ext uri="{FF2B5EF4-FFF2-40B4-BE49-F238E27FC236}">
                <a16:creationId xmlns:a16="http://schemas.microsoft.com/office/drawing/2014/main" id="{AB02758D-CE2D-B5A7-A082-869168548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" y="2502187"/>
            <a:ext cx="4032448" cy="431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grey shirt with a cartoon character on it&#10;&#10;Description automatically generated">
            <a:extLst>
              <a:ext uri="{FF2B5EF4-FFF2-40B4-BE49-F238E27FC236}">
                <a16:creationId xmlns:a16="http://schemas.microsoft.com/office/drawing/2014/main" id="{4E85D173-F586-90FA-4FB5-49604AD35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8993"/>
            <a:ext cx="4981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8B0A4-2A74-6062-4513-E8052715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FE68A4-4115-A9A4-C8BA-A8D445A6555F}"/>
              </a:ext>
            </a:extLst>
          </p:cNvPr>
          <p:cNvSpPr txBox="1"/>
          <p:nvPr/>
        </p:nvSpPr>
        <p:spPr>
          <a:xfrm>
            <a:off x="395536" y="1485359"/>
            <a:ext cx="77408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What is a post-doc? Differences between USA and Canada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r>
              <a:rPr lang="en-CA" sz="2800" dirty="0">
                <a:latin typeface="Arial" pitchFamily="34" charset="0"/>
                <a:cs typeface="Arial" pitchFamily="34" charset="0"/>
              </a:rPr>
              <a:t>- Funding sources</a:t>
            </a:r>
          </a:p>
          <a:p>
            <a:r>
              <a:rPr lang="en-CA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NIH, NSF (USA)</a:t>
            </a:r>
          </a:p>
          <a:p>
            <a:r>
              <a:rPr lang="en-CA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C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CIHR (health), NSERC (basic sciences), 		   SSHRC (social sciences) (Canada)</a:t>
            </a:r>
          </a:p>
          <a:p>
            <a:pPr marL="742950" indent="-742950">
              <a:buAutoNum type="arabicPeriod"/>
            </a:pPr>
            <a:endParaRPr lang="en-CA" sz="2400" dirty="0">
              <a:latin typeface="Arial" pitchFamily="34" charset="0"/>
              <a:cs typeface="Arial" pitchFamily="34" charset="0"/>
            </a:endParaRPr>
          </a:p>
          <a:p>
            <a:r>
              <a:rPr lang="en-CA" sz="2800" dirty="0">
                <a:latin typeface="Arial" pitchFamily="34" charset="0"/>
                <a:cs typeface="Arial" pitchFamily="34" charset="0"/>
              </a:rPr>
              <a:t>- Otherwise, the post-doc culture is very similar</a:t>
            </a:r>
          </a:p>
          <a:p>
            <a:pPr marL="742950" indent="-742950">
              <a:buAutoNum type="arabicPeriod"/>
            </a:pP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D2F33-986E-E129-75F1-83AE8B7D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Canadian Post-doctoral Fellowships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B2E865-D4D2-561C-EA8F-B60B46AF0FB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11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CA" sz="3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What is a post-doc? Differences between USA and Canada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How do I find a post-doc?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Canadian Post-doctoral Fellowships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2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" pitchFamily="34" charset="0"/>
                <a:cs typeface="Arial" pitchFamily="34" charset="0"/>
              </a:rPr>
              <a:t>U15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CA" sz="2000" dirty="0">
                <a:latin typeface="Arial" pitchFamily="34" charset="0"/>
                <a:cs typeface="Arial" pitchFamily="34" charset="0"/>
                <a:hlinkClick r:id="rId2"/>
              </a:rPr>
              <a:t>https://u15.ca/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CA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Top 15 Research-intensive universities in Canada</a:t>
            </a:r>
          </a:p>
          <a:p>
            <a:pPr marL="1200150" lvl="1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Finding a good postdoc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5F9E87-D2CA-73D6-36E6-C1C808BA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58" y="2636912"/>
            <a:ext cx="6876256" cy="37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Most post-doc opportunities are not formally advertised.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CA" sz="2400" dirty="0">
                <a:latin typeface="Arial" pitchFamily="34" charset="0"/>
                <a:cs typeface="Arial" pitchFamily="34" charset="0"/>
                <a:hlinkClick r:id="rId2"/>
              </a:rPr>
              <a:t>https://uwaterloo.ca/graduate-studies-postdoctoral-affairs/welcome-postdoctoral-affairs/become-postdoc</a:t>
            </a: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Finding a good postdoc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4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Most post-doc opportunities are not formally advertised.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Networking and making connections is the most important factor to finding a good post-doc.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Who do you want to work with?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Do they have grant funding to support a postdoc ?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Is the training environment going to be supportive of productive and innovative research?</a:t>
            </a:r>
          </a:p>
          <a:p>
            <a:pPr marL="742950" indent="-742950">
              <a:buAutoNum type="arabicPeriod"/>
            </a:pP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Finding a good postdoc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3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Q: What are key aspects of your post-doc work that set you up for success in obtaining academic jobs?</a:t>
            </a:r>
          </a:p>
          <a:p>
            <a:endParaRPr lang="en-CA" sz="2800" dirty="0"/>
          </a:p>
          <a:p>
            <a:r>
              <a:rPr lang="en-CA" sz="2800" dirty="0"/>
              <a:t>Find a post doc that:</a:t>
            </a:r>
          </a:p>
          <a:p>
            <a:r>
              <a:rPr lang="en-CA" sz="2800" dirty="0"/>
              <a:t>- Allows you to publish</a:t>
            </a:r>
          </a:p>
          <a:p>
            <a:r>
              <a:rPr lang="en-CA" sz="2800" dirty="0"/>
              <a:t>- Is at a reputable research institution</a:t>
            </a:r>
          </a:p>
          <a:p>
            <a:r>
              <a:rPr lang="en-CA" sz="2800" dirty="0"/>
              <a:t>- Has a PI who has a successful funding record</a:t>
            </a:r>
          </a:p>
          <a:p>
            <a:r>
              <a:rPr lang="en-CA" sz="2800" dirty="0"/>
              <a:t>- Allows you to expand your skill set</a:t>
            </a:r>
          </a:p>
          <a:p>
            <a:endParaRPr lang="en-CA" sz="2800" dirty="0"/>
          </a:p>
          <a:p>
            <a:r>
              <a:rPr lang="en-CA" sz="2800" dirty="0"/>
              <a:t>Difference between small liberal arts institution vs. large research-intensive (R1) institution (USA); U15 in Canada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If your goal is to get an academic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research</a:t>
            </a:r>
            <a:r>
              <a:rPr lang="en-US" sz="3600" dirty="0">
                <a:solidFill>
                  <a:srgbClr val="C00000"/>
                </a:solidFill>
              </a:rPr>
              <a:t> position: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412776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9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Finding a good postdoc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81AEB6-EB51-CBC9-A8C5-F1552581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APS </a:t>
            </a:r>
            <a:r>
              <a:rPr lang="en-US" sz="2000" dirty="0" err="1"/>
              <a:t>postdoc</a:t>
            </a:r>
            <a:r>
              <a:rPr lang="en-US" sz="2000" dirty="0"/>
              <a:t> exchange</a:t>
            </a:r>
          </a:p>
          <a:p>
            <a:pPr lvl="1"/>
            <a:r>
              <a:rPr lang="en-US" sz="1600" dirty="0">
                <a:hlinkClick r:id="rId2"/>
              </a:rPr>
              <a:t>www.psychologicalscience.org/postdoc-exhange</a:t>
            </a:r>
            <a:endParaRPr lang="en-US" sz="1600" dirty="0"/>
          </a:p>
          <a:p>
            <a:r>
              <a:rPr lang="en-US" sz="2000" dirty="0"/>
              <a:t>AAAS Science Careers</a:t>
            </a:r>
          </a:p>
          <a:p>
            <a:pPr lvl="1"/>
            <a:r>
              <a:rPr lang="en-US" sz="1600" dirty="0">
                <a:hlinkClick r:id="rId3"/>
              </a:rPr>
              <a:t>http://jobs.sciencecareers.org</a:t>
            </a:r>
            <a:endParaRPr lang="en-US" sz="1600" dirty="0"/>
          </a:p>
          <a:p>
            <a:r>
              <a:rPr lang="en-US" sz="2000" dirty="0"/>
              <a:t>Society for Neuroscience Jobs</a:t>
            </a:r>
          </a:p>
          <a:p>
            <a:pPr lvl="1"/>
            <a:r>
              <a:rPr lang="en-US" sz="1600" dirty="0">
                <a:hlinkClick r:id="rId4"/>
              </a:rPr>
              <a:t>http://neurojobs.sfn.org/jobs</a:t>
            </a:r>
            <a:endParaRPr lang="en-US" sz="1600" dirty="0"/>
          </a:p>
          <a:p>
            <a:r>
              <a:rPr lang="en-US" sz="2000" dirty="0" err="1"/>
              <a:t>Researchgate</a:t>
            </a:r>
            <a:endParaRPr lang="en-US" sz="2000" dirty="0"/>
          </a:p>
          <a:p>
            <a:pPr lvl="1"/>
            <a:r>
              <a:rPr lang="en-US" sz="1600" dirty="0">
                <a:hlinkClick r:id="rId5"/>
              </a:rPr>
              <a:t>https://www.researchgate.net/jobs</a:t>
            </a:r>
            <a:endParaRPr lang="en-US" sz="1600" dirty="0"/>
          </a:p>
          <a:p>
            <a:r>
              <a:rPr lang="en-US" sz="2000" dirty="0"/>
              <a:t>APA Monitor</a:t>
            </a:r>
          </a:p>
          <a:p>
            <a:pPr lvl="1"/>
            <a:r>
              <a:rPr lang="en-US" sz="1600" dirty="0">
                <a:hlinkClick r:id="rId6"/>
              </a:rPr>
              <a:t>http://www.psyccareers.com/jobseeker/</a:t>
            </a:r>
            <a:endParaRPr lang="en-US" sz="1600" dirty="0"/>
          </a:p>
          <a:p>
            <a:r>
              <a:rPr lang="en-US" sz="2000" dirty="0"/>
              <a:t>Chronicle of Higher Education</a:t>
            </a:r>
          </a:p>
          <a:p>
            <a:pPr lvl="1"/>
            <a:r>
              <a:rPr lang="en-US" sz="1600" dirty="0">
                <a:hlinkClick r:id="rId7"/>
              </a:rPr>
              <a:t>https://chroniclevitae.com/job_search/new?cid=chenav</a:t>
            </a:r>
            <a:endParaRPr lang="en-US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Faculty for Undergraduate Neuroscience</a:t>
            </a:r>
          </a:p>
          <a:p>
            <a:pPr lvl="1"/>
            <a:r>
              <a:rPr lang="en-US" sz="1200" dirty="0">
                <a:hlinkClick r:id="rId8"/>
              </a:rPr>
              <a:t>https://funfaculty.org/drupal/jobs</a:t>
            </a:r>
            <a:endParaRPr lang="en-US" sz="1600" dirty="0"/>
          </a:p>
          <a:p>
            <a:r>
              <a:rPr lang="en-US" sz="2000" dirty="0">
                <a:highlight>
                  <a:srgbClr val="FFFF00"/>
                </a:highlight>
              </a:rPr>
              <a:t>Psychology Job Wiki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  <a:hlinkClick r:id="rId9"/>
              </a:rPr>
              <a:t>http://psychjobsearch.wikidot.com</a:t>
            </a:r>
            <a:endParaRPr lang="en-US" sz="1600" dirty="0">
              <a:highlight>
                <a:srgbClr val="FFFF00"/>
              </a:highlight>
            </a:endParaRPr>
          </a:p>
          <a:p>
            <a:pPr lvl="1"/>
            <a:r>
              <a:rPr lang="en-US" sz="1600" dirty="0">
                <a:highlight>
                  <a:srgbClr val="FFFF00"/>
                </a:highlight>
                <a:hlinkClick r:id="rId10"/>
              </a:rPr>
              <a:t>http://psychwikipart2.wikidot.com/start#toc2</a:t>
            </a:r>
            <a:endParaRPr lang="en-US" sz="1600" dirty="0">
              <a:highlight>
                <a:srgbClr val="FFFF00"/>
              </a:highlight>
            </a:endParaRPr>
          </a:p>
          <a:p>
            <a:pPr lvl="1"/>
            <a:endParaRPr lang="en-US" sz="1600" dirty="0">
              <a:highlight>
                <a:srgbClr val="FFFF00"/>
              </a:highlight>
            </a:endParaRP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355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0599B2A-5C96-6CE3-963B-2A916DC8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Finding a good postdoc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1FDD8F-BE81-B199-E480-2625083D5751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2C549C2-70AC-06B8-3D7E-EAF415F6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4280"/>
            <a:ext cx="7772400" cy="807091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C7B2426-0606-3FDB-9631-A9080EF53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6" y="2118867"/>
            <a:ext cx="7913462" cy="46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Non-Canadian residents require a work permit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  <a:hlinkClick r:id="rId2"/>
              </a:rPr>
              <a:t>https://uwaterloo.ca/graduate-studies-postdoctoral-affairs/welcome-postdoctoral-affairs/international-postdoctoral-fellows</a:t>
            </a: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  <a:hlinkClick r:id="rId3"/>
              </a:rPr>
              <a:t>https://www.canada.ca/en/immigration-refugees-citizenship.html</a:t>
            </a:r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Being an international postdoc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5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C88778A-8055-594F-9995-9CDA15F6E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3" y="1040388"/>
            <a:ext cx="2868510" cy="624111"/>
          </a:xfrm>
          <a:prstGeom prst="rect">
            <a:avLst/>
          </a:prstGeom>
        </p:spPr>
      </p:pic>
      <p:pic>
        <p:nvPicPr>
          <p:cNvPr id="13" name="Picture 947" descr="SK_2col [Converted]">
            <a:extLst>
              <a:ext uri="{FF2B5EF4-FFF2-40B4-BE49-F238E27FC236}">
                <a16:creationId xmlns:a16="http://schemas.microsoft.com/office/drawing/2014/main" id="{475EF911-5201-9F44-A824-2F049666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2010648"/>
            <a:ext cx="1492276" cy="45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05D525-7737-F94A-B89F-5DE224C8C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19" y="1196752"/>
            <a:ext cx="2202745" cy="2202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FE5A2A-E5F5-1A49-848A-E74D0B0C3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25" y="1054870"/>
            <a:ext cx="2921183" cy="645938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FCB2757-2C74-B14B-9AC9-C1DE84060F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30" y="5143284"/>
            <a:ext cx="2312882" cy="67432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52CF937-E34A-164A-9F81-DBA33D7DF9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59245"/>
            <a:ext cx="2941996" cy="12893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D485D7-5CAA-BB48-AC5C-2DF38782D5E0}"/>
              </a:ext>
            </a:extLst>
          </p:cNvPr>
          <p:cNvSpPr txBox="1"/>
          <p:nvPr/>
        </p:nvSpPr>
        <p:spPr>
          <a:xfrm>
            <a:off x="211668" y="368104"/>
            <a:ext cx="4184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Ph.D. Physiology (Neuroscience)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A63F5C-6B16-014E-9BE4-0A0132F14899}"/>
              </a:ext>
            </a:extLst>
          </p:cNvPr>
          <p:cNvSpPr txBox="1"/>
          <p:nvPr/>
        </p:nvSpPr>
        <p:spPr>
          <a:xfrm>
            <a:off x="5193256" y="332656"/>
            <a:ext cx="326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Post-Doctoral Fellowship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91220-0EC6-284B-A911-B7F2801F9FB6}"/>
              </a:ext>
            </a:extLst>
          </p:cNvPr>
          <p:cNvSpPr txBox="1"/>
          <p:nvPr/>
        </p:nvSpPr>
        <p:spPr>
          <a:xfrm>
            <a:off x="190534" y="3647287"/>
            <a:ext cx="4650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Assistant Professor, </a:t>
            </a:r>
          </a:p>
          <a:p>
            <a:r>
              <a:rPr lang="en-US" sz="2400" dirty="0"/>
              <a:t>Dept. of Psychology &amp; Neuroscience</a:t>
            </a:r>
          </a:p>
          <a:p>
            <a:r>
              <a:rPr lang="en-US" sz="2400" dirty="0"/>
              <a:t>2016-2020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60EC6-25BE-AF42-ACF9-3C91A71B9C23}"/>
              </a:ext>
            </a:extLst>
          </p:cNvPr>
          <p:cNvSpPr txBox="1"/>
          <p:nvPr/>
        </p:nvSpPr>
        <p:spPr>
          <a:xfrm>
            <a:off x="5282781" y="3647287"/>
            <a:ext cx="339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Associate Professor, School of Psychology</a:t>
            </a:r>
          </a:p>
          <a:p>
            <a:r>
              <a:rPr lang="en-US" sz="2400" dirty="0"/>
              <a:t>Canada Research Chair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46593B-E06D-6D94-6259-9CF93A0AA909}"/>
              </a:ext>
            </a:extLst>
          </p:cNvPr>
          <p:cNvSpPr/>
          <p:nvPr/>
        </p:nvSpPr>
        <p:spPr>
          <a:xfrm>
            <a:off x="4919310" y="188640"/>
            <a:ext cx="3901162" cy="283231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26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CA" sz="3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What is a post-doc? Differences between USA and Canada</a:t>
            </a:r>
          </a:p>
          <a:p>
            <a:pPr marL="742950" indent="-742950">
              <a:buAutoNum type="arabicPeriod"/>
            </a:pPr>
            <a:endParaRPr lang="en-CA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en-CA" sz="3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How do I find a post-doc?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How can I get funding for a post-doc in Canada?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Canadian Post-doctoral Fellowships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2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logos with different colors&#10;&#10;Description automatically generated">
            <a:extLst>
              <a:ext uri="{FF2B5EF4-FFF2-40B4-BE49-F238E27FC236}">
                <a16:creationId xmlns:a16="http://schemas.microsoft.com/office/drawing/2014/main" id="{0ABB4CAE-99BF-65DE-C8B2-716BAFB5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1008"/>
            <a:ext cx="8496944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Applying for post-doc funding</a:t>
            </a:r>
            <a:endParaRPr lang="en-CA" sz="4800" dirty="0">
              <a:solidFill>
                <a:srgbClr val="C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B92CF8-CC69-7C02-D67B-67F5859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833"/>
            <a:ext cx="8496944" cy="3989399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Tri-council funding agencies (Federal funding)</a:t>
            </a:r>
          </a:p>
          <a:p>
            <a:pPr lvl="1"/>
            <a:r>
              <a:rPr lang="en-CA" dirty="0">
                <a:solidFill>
                  <a:srgbClr val="00B050"/>
                </a:solidFill>
              </a:rPr>
              <a:t>Canadian Institutes for Health Research (CIHR)</a:t>
            </a:r>
          </a:p>
          <a:p>
            <a:pPr lvl="2"/>
            <a:r>
              <a:rPr lang="en-CA" dirty="0"/>
              <a:t>Like NIH; </a:t>
            </a:r>
            <a:r>
              <a:rPr lang="en-CA" b="1" dirty="0"/>
              <a:t>health</a:t>
            </a:r>
            <a:r>
              <a:rPr lang="en-CA" dirty="0"/>
              <a:t> focused research (international applicants can apply)</a:t>
            </a:r>
          </a:p>
          <a:p>
            <a:pPr lvl="1"/>
            <a:r>
              <a:rPr lang="en-CA" dirty="0">
                <a:solidFill>
                  <a:srgbClr val="C00000"/>
                </a:solidFill>
              </a:rPr>
              <a:t>National Sciences and Engineering Research Council (NSERC) </a:t>
            </a:r>
          </a:p>
          <a:p>
            <a:pPr lvl="2"/>
            <a:r>
              <a:rPr lang="en-CA" dirty="0"/>
              <a:t>Like NSF; </a:t>
            </a:r>
            <a:r>
              <a:rPr lang="en-CA" b="1" dirty="0"/>
              <a:t>basic sciences </a:t>
            </a:r>
            <a:r>
              <a:rPr lang="en-CA" dirty="0"/>
              <a:t>focused research (international applicants can </a:t>
            </a:r>
            <a:r>
              <a:rPr lang="en-CA" u="sng" dirty="0"/>
              <a:t>not</a:t>
            </a:r>
            <a:r>
              <a:rPr lang="en-CA" dirty="0"/>
              <a:t> apply)</a:t>
            </a:r>
          </a:p>
          <a:p>
            <a:pPr lvl="1"/>
            <a:r>
              <a:rPr lang="en-CA" dirty="0">
                <a:solidFill>
                  <a:srgbClr val="0070C0"/>
                </a:solidFill>
              </a:rPr>
              <a:t>Social Science and Humanities Research Council of Canada (SSHRC)</a:t>
            </a:r>
          </a:p>
          <a:p>
            <a:pPr lvl="2"/>
            <a:r>
              <a:rPr lang="en-CA" b="1" dirty="0"/>
              <a:t>Humanities</a:t>
            </a:r>
            <a:r>
              <a:rPr lang="en-CA" dirty="0"/>
              <a:t> focused research (international applicants can </a:t>
            </a:r>
            <a:r>
              <a:rPr lang="en-CA" u="sng" dirty="0"/>
              <a:t>not</a:t>
            </a:r>
            <a:r>
              <a:rPr lang="en-CA" dirty="0"/>
              <a:t> apply)</a:t>
            </a:r>
          </a:p>
          <a:p>
            <a:pPr lvl="1"/>
            <a:endParaRPr lang="en-CA" dirty="0"/>
          </a:p>
          <a:p>
            <a:pPr marL="914400" lvl="2" indent="0">
              <a:buNone/>
            </a:pPr>
            <a:endParaRPr lang="en-CA" dirty="0"/>
          </a:p>
          <a:p>
            <a:endParaRPr lang="en-CA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3C30CB-50DD-5C0F-71CA-6340D17DA278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5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Applying for post-doc funding</a:t>
            </a:r>
            <a:endParaRPr lang="en-CA" sz="4800" dirty="0">
              <a:solidFill>
                <a:srgbClr val="C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B92CF8-CC69-7C02-D67B-67F5859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504" y="2118867"/>
            <a:ext cx="6573416" cy="4925503"/>
          </a:xfrm>
        </p:spPr>
        <p:txBody>
          <a:bodyPr>
            <a:normAutofit fontScale="32500" lnSpcReduction="20000"/>
          </a:bodyPr>
          <a:lstStyle/>
          <a:p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Banting Post-Doctoral Fellowships $70,000/</a:t>
            </a:r>
            <a:r>
              <a:rPr lang="en-CA" sz="55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 (2yr max)</a:t>
            </a:r>
          </a:p>
          <a:p>
            <a:pPr lvl="1"/>
            <a:r>
              <a:rPr lang="en-CA" sz="4900" dirty="0">
                <a:latin typeface="Arial" panose="020B0604020202020204" pitchFamily="34" charset="0"/>
                <a:cs typeface="Arial" panose="020B0604020202020204" pitchFamily="34" charset="0"/>
              </a:rPr>
              <a:t>Deadline: September 2024 (requires institutional endorsement for application; international applicants can apply)</a:t>
            </a:r>
          </a:p>
          <a:p>
            <a:pPr marL="0" indent="0">
              <a:buNone/>
            </a:pPr>
            <a:endParaRPr lang="en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CIHR $ 40,000 + $5,000 research allowance /</a:t>
            </a:r>
            <a:r>
              <a:rPr lang="en-CA" sz="55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 (3yr max)</a:t>
            </a:r>
          </a:p>
          <a:p>
            <a:pPr lvl="1"/>
            <a:r>
              <a:rPr lang="en-CA" sz="4900" dirty="0">
                <a:latin typeface="Arial" panose="020B0604020202020204" pitchFamily="34" charset="0"/>
                <a:cs typeface="Arial" panose="020B0604020202020204" pitchFamily="34" charset="0"/>
              </a:rPr>
              <a:t>Deadline November 2024</a:t>
            </a:r>
          </a:p>
          <a:p>
            <a:pPr lvl="1"/>
            <a:endParaRPr lang="en-CA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NSERC $45,000/</a:t>
            </a:r>
            <a:r>
              <a:rPr lang="en-CA" sz="55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5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(2yr max)</a:t>
            </a:r>
          </a:p>
          <a:p>
            <a:pPr lvl="1"/>
            <a:r>
              <a:rPr lang="en-CA" sz="4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October 2024</a:t>
            </a:r>
          </a:p>
          <a:p>
            <a:endParaRPr lang="en-CA" sz="5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SSHRC$ 45,000/</a:t>
            </a:r>
            <a:r>
              <a:rPr lang="en-CA" sz="55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5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(3yr max)</a:t>
            </a:r>
          </a:p>
          <a:p>
            <a:pPr lvl="1"/>
            <a:r>
              <a:rPr lang="en-CA" sz="4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November 2024</a:t>
            </a:r>
          </a:p>
          <a:p>
            <a:pPr marL="0" indent="0">
              <a:buNone/>
            </a:pPr>
            <a:endParaRPr lang="en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Can only apply once per year to either tri-council agency</a:t>
            </a:r>
          </a:p>
          <a:p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Can not apply for Banting Post-Doctoral award if you would concurrently hold tri-council funding</a:t>
            </a:r>
          </a:p>
          <a:p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Must have obtained your PhD by time of award start date</a:t>
            </a:r>
          </a:p>
          <a:p>
            <a:endParaRPr lang="en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3C30CB-50DD-5C0F-71CA-6340D17DA278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DF499C8-B912-6DFA-26E2-D8026150E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6828"/>
            <a:ext cx="2801888" cy="798538"/>
          </a:xfrm>
          <a:prstGeom prst="rect">
            <a:avLst/>
          </a:prstGeom>
        </p:spPr>
      </p:pic>
      <p:pic>
        <p:nvPicPr>
          <p:cNvPr id="4" name="Picture 2" descr="CIHR Logo">
            <a:extLst>
              <a:ext uri="{FF2B5EF4-FFF2-40B4-BE49-F238E27FC236}">
                <a16:creationId xmlns:a16="http://schemas.microsoft.com/office/drawing/2014/main" id="{AADD4EFD-F489-3880-1847-1E3E0793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45" y="2503557"/>
            <a:ext cx="1525698" cy="9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sekeres\Desktop\index.jpg">
            <a:extLst>
              <a:ext uri="{FF2B5EF4-FFF2-40B4-BE49-F238E27FC236}">
                <a16:creationId xmlns:a16="http://schemas.microsoft.com/office/drawing/2014/main" id="{24B93ECE-FD9F-BA5D-46BA-24C5E519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32" y="3717032"/>
            <a:ext cx="1685925" cy="676275"/>
          </a:xfrm>
          <a:prstGeom prst="rect">
            <a:avLst/>
          </a:prstGeom>
          <a:noFill/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00A22208-B66B-FFE9-4AC0-9DFAB7A4B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7" y="4393307"/>
            <a:ext cx="1094523" cy="10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3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CF6126-E680-AA17-9307-3B752240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77" y="188640"/>
            <a:ext cx="8711645" cy="63645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407134-719F-2D19-A846-48271C062E8F}"/>
              </a:ext>
            </a:extLst>
          </p:cNvPr>
          <p:cNvSpPr/>
          <p:nvPr/>
        </p:nvSpPr>
        <p:spPr>
          <a:xfrm>
            <a:off x="323528" y="4581128"/>
            <a:ext cx="2160240" cy="108012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DAAAF3-2191-48CC-C8B8-E374B6DDF76F}"/>
              </a:ext>
            </a:extLst>
          </p:cNvPr>
          <p:cNvSpPr/>
          <p:nvPr/>
        </p:nvSpPr>
        <p:spPr>
          <a:xfrm>
            <a:off x="3923928" y="4581128"/>
            <a:ext cx="2160240" cy="108012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D2F9B-8528-0519-4FF3-D4AE0D059233}"/>
              </a:ext>
            </a:extLst>
          </p:cNvPr>
          <p:cNvSpPr txBox="1"/>
          <p:nvPr/>
        </p:nvSpPr>
        <p:spPr>
          <a:xfrm>
            <a:off x="12204" y="6453336"/>
            <a:ext cx="679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https://banting.fellowships-bourses.gc.ca/en/home-accueil.html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6420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DAAAF3-2191-48CC-C8B8-E374B6DDF76F}"/>
              </a:ext>
            </a:extLst>
          </p:cNvPr>
          <p:cNvSpPr/>
          <p:nvPr/>
        </p:nvSpPr>
        <p:spPr>
          <a:xfrm>
            <a:off x="3923928" y="4581128"/>
            <a:ext cx="2160240" cy="108012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5C9ABC-F40E-5E26-5A09-ED9470969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0" y="3537433"/>
            <a:ext cx="7191375" cy="2838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8809A1-4404-4DEF-B71B-DBBCAC94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29"/>
            <a:ext cx="9144000" cy="2477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D42764-0782-ED15-0531-596A9FD5E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" y="2652314"/>
            <a:ext cx="6524625" cy="9810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5C4933-F220-AA90-E240-ACDD00DADD12}"/>
              </a:ext>
            </a:extLst>
          </p:cNvPr>
          <p:cNvSpPr/>
          <p:nvPr/>
        </p:nvSpPr>
        <p:spPr>
          <a:xfrm>
            <a:off x="251520" y="3515436"/>
            <a:ext cx="3024336" cy="41762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FF56B-E341-B885-0FA9-53F752290713}"/>
              </a:ext>
            </a:extLst>
          </p:cNvPr>
          <p:cNvSpPr txBox="1"/>
          <p:nvPr/>
        </p:nvSpPr>
        <p:spPr>
          <a:xfrm>
            <a:off x="4127127" y="4798022"/>
            <a:ext cx="5472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https://cihr-irsc.gc.ca/e/50513.html#details-panel2</a:t>
            </a:r>
            <a:endParaRPr lang="en-CA" dirty="0"/>
          </a:p>
          <a:p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C64B7-2D57-C640-663F-1363F830975B}"/>
              </a:ext>
            </a:extLst>
          </p:cNvPr>
          <p:cNvSpPr txBox="1"/>
          <p:nvPr/>
        </p:nvSpPr>
        <p:spPr>
          <a:xfrm>
            <a:off x="4165227" y="5375493"/>
            <a:ext cx="480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6"/>
              </a:rPr>
              <a:t>https://www.researchnet-recherchenet.ca/rnr16/vwOpprtntyDtls.do?progCd=11277&amp;language=E&amp;org=CIHR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422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Applying for post-doc funding</a:t>
            </a:r>
            <a:endParaRPr lang="en-CA" sz="4800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3C30CB-50DD-5C0F-71CA-6340D17DA278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62C0E7-84CB-552F-941F-EB6B6AAF7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sz="2000" dirty="0">
                <a:latin typeface="Arial" pitchFamily="34" charset="0"/>
                <a:cs typeface="Arial" pitchFamily="34" charset="0"/>
              </a:rPr>
              <a:t>Banting Postdoctoral Fellowships: Common CV + application</a:t>
            </a:r>
          </a:p>
          <a:p>
            <a:r>
              <a:rPr lang="en-CA" sz="15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2"/>
              </a:rPr>
              <a:t>https://banting.fellowships-bourses.gc.ca/en/home-accueil.html</a:t>
            </a:r>
            <a:endParaRPr lang="en-CA" sz="15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CA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CIHR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: Common CV  + </a:t>
            </a:r>
            <a:r>
              <a:rPr lang="en-CA" sz="2000" dirty="0" err="1">
                <a:latin typeface="Arial" pitchFamily="34" charset="0"/>
                <a:cs typeface="Arial" pitchFamily="34" charset="0"/>
              </a:rPr>
              <a:t>Researchnet</a:t>
            </a: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1600" dirty="0">
                <a:latin typeface="Arial" pitchFamily="34" charset="0"/>
                <a:cs typeface="Arial" pitchFamily="34" charset="0"/>
                <a:hlinkClick r:id="rId3"/>
              </a:rPr>
              <a:t>https://ccv-cvc.ca/</a:t>
            </a:r>
            <a:endParaRPr lang="en-CA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1600" dirty="0">
                <a:latin typeface="Arial" pitchFamily="34" charset="0"/>
                <a:cs typeface="Arial" pitchFamily="34" charset="0"/>
                <a:hlinkClick r:id="rId4"/>
              </a:rPr>
              <a:t>https://www.researchnet-recherchenet.ca/rnr16/LoginServlet?language=E</a:t>
            </a:r>
            <a:endParaRPr lang="en-CA" sz="1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CA" sz="1600" dirty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NSERC: Form 201</a:t>
            </a:r>
          </a:p>
          <a:p>
            <a:pPr lvl="1"/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http://www.nserc-crsng.gc.ca/Students-Etudiants/PD-NP/PDF-BP_eng.asp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CA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CA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ASC: Common CV + My Review Room </a:t>
            </a:r>
          </a:p>
          <a:p>
            <a:pPr lvl="1"/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https://ccv-cvc.ca/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https://asc.myreviewroom.com/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CA" sz="1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CA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991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918228F-BB15-1B20-177E-8DAAC708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9191"/>
            <a:ext cx="7475341" cy="4388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CV 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5496" y="2996952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816DAD-5999-7D38-E1A2-88A2C865E8F8}"/>
              </a:ext>
            </a:extLst>
          </p:cNvPr>
          <p:cNvSpPr txBox="1"/>
          <p:nvPr/>
        </p:nvSpPr>
        <p:spPr>
          <a:xfrm>
            <a:off x="3131840" y="116602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https://ccv-cvc.ca/indexresearcher-eng.frm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60FAC3E-F316-C4A9-11DA-9DF6A6BE2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66" y="1038069"/>
            <a:ext cx="6639867" cy="5819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CV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03648" y="3404232"/>
            <a:ext cx="1368152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Applying for post-doc funding</a:t>
            </a:r>
            <a:endParaRPr lang="en-CA" sz="4800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3C30CB-50DD-5C0F-71CA-6340D17DA278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62C0E7-84CB-552F-941F-EB6B6AAF7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1396752"/>
          </a:xfrm>
        </p:spPr>
        <p:txBody>
          <a:bodyPr>
            <a:normAutofit/>
          </a:bodyPr>
          <a:lstStyle/>
          <a:p>
            <a:endParaRPr lang="en-CA" dirty="0">
              <a:hlinkClick r:id="rId2"/>
            </a:endParaRPr>
          </a:p>
          <a:p>
            <a:r>
              <a:rPr lang="en-CA" sz="2000" dirty="0">
                <a:hlinkClick r:id="rId2"/>
              </a:rPr>
              <a:t>https://research.fas.harvard.edu/postdoc_opportunities#external</a:t>
            </a:r>
            <a:endParaRPr lang="en-CA" sz="2000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E2502-933F-32E6-8E7A-E87C72949079}"/>
              </a:ext>
            </a:extLst>
          </p:cNvPr>
          <p:cNvSpPr txBox="1"/>
          <p:nvPr/>
        </p:nvSpPr>
        <p:spPr>
          <a:xfrm>
            <a:off x="683568" y="1600201"/>
            <a:ext cx="777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/>
              <a:t>For an extended list of national and international post-doctoral funding opportunities:</a:t>
            </a:r>
          </a:p>
        </p:txBody>
      </p:sp>
    </p:spTree>
    <p:extLst>
      <p:ext uri="{BB962C8B-B14F-4D97-AF65-F5344CB8AC3E}">
        <p14:creationId xmlns:p14="http://schemas.microsoft.com/office/powerpoint/2010/main" val="1122233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Tips on preparing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000" dirty="0">
                <a:latin typeface="Arial" pitchFamily="34" charset="0"/>
                <a:cs typeface="Arial" pitchFamily="34" charset="0"/>
              </a:rPr>
              <a:t>Read the ‘Guide to Reviewers’ (know how you will be evaluated)</a:t>
            </a:r>
          </a:p>
          <a:p>
            <a:pPr lvl="1"/>
            <a:r>
              <a:rPr lang="en-CA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https://banting.fellowships-bourses.gc.ca/en/rev-eval_overview-apercu.html </a:t>
            </a:r>
          </a:p>
          <a:p>
            <a:pPr lvl="1"/>
            <a:r>
              <a:rPr lang="en-CA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http://www.cihr-irsc.gc.ca/e/26720.html </a:t>
            </a:r>
          </a:p>
          <a:p>
            <a:pPr lvl="1"/>
            <a:r>
              <a:rPr lang="en-CA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http://www.nserc-crsng.gc.ca/OnlineServices-ServicesEnLigne/instructions/201/a1_e.asp</a:t>
            </a:r>
          </a:p>
          <a:p>
            <a:pPr lvl="1"/>
            <a:r>
              <a:rPr lang="en-CA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http://www.alzheimer.ca/en/Research/How-to-apply/asrp-tips</a:t>
            </a:r>
          </a:p>
          <a:p>
            <a:pPr lvl="1"/>
            <a:endParaRPr lang="en-CA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Review the long-term strategic plans and initiatives of the agency, and incorporate their research priorities/terms in your training expectations plan.</a:t>
            </a:r>
          </a:p>
          <a:p>
            <a:pPr lvl="1">
              <a:defRPr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Ensure your proposal in in line with the goals of the agency.</a:t>
            </a:r>
          </a:p>
          <a:p>
            <a:pPr lvl="1">
              <a:defRPr/>
            </a:pPr>
            <a:r>
              <a:rPr lang="en-CA" sz="1700" dirty="0" err="1">
                <a:latin typeface="Arial" pitchFamily="34" charset="0"/>
                <a:cs typeface="Arial" pitchFamily="34" charset="0"/>
              </a:rPr>
              <a:t>ie</a:t>
            </a:r>
            <a:r>
              <a:rPr lang="en-CA" sz="1700" dirty="0">
                <a:latin typeface="Arial" pitchFamily="34" charset="0"/>
                <a:cs typeface="Arial" pitchFamily="34" charset="0"/>
              </a:rPr>
              <a:t>. use buzz words like collaborative, translational, interdisciplinary,  accountability &amp; transparency in research.. but don’t overuse them.</a:t>
            </a:r>
          </a:p>
          <a:p>
            <a:pPr lvl="1">
              <a:defRPr/>
            </a:pP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Title of Proposal matters</a:t>
            </a:r>
          </a:p>
          <a:p>
            <a:pPr lvl="1">
              <a:lnSpc>
                <a:spcPct val="80000"/>
              </a:lnSpc>
            </a:pPr>
            <a:r>
              <a:rPr lang="en-US" sz="17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committee is assigned to a subset of applications based on overlap with expertise of those on panel</a:t>
            </a:r>
          </a:p>
          <a:p>
            <a:pPr lvl="1">
              <a:lnSpc>
                <a:spcPct val="80000"/>
              </a:lnSpc>
            </a:pPr>
            <a:endParaRPr lang="en-US" sz="17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7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varied expertise on panel: biopsychology, cognitive, ERP &amp; imaging, neuropsychology, animal research</a:t>
            </a:r>
          </a:p>
          <a:p>
            <a:pPr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0">
              <a:defRPr/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Promote the contribution you hope to make to </a:t>
            </a:r>
            <a:r>
              <a:rPr lang="en-CA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Canadian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 research</a:t>
            </a:r>
          </a:p>
          <a:p>
            <a:pPr lvl="0">
              <a:defRPr/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START EARLY!</a:t>
            </a:r>
          </a:p>
          <a:p>
            <a:pPr lvl="1"/>
            <a:endParaRPr lang="en-CA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359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What is a post-doc? Differences between USA and Canada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How do I find a post-doc?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How can I get funding for a post-doc in Canada?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Canadian Post-doctoral Fellowships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22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Tips on preparing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itchFamily="34" charset="0"/>
                <a:cs typeface="Arial" pitchFamily="34" charset="0"/>
                <a:hlinkClick r:id="rId2"/>
              </a:rPr>
              <a:t>https://alzheimer.ca/en/research/information-researchers/apply-alzheimer-society-research-program#Tips_for_Doctoral_and_Postdoctoral_Award_Applications</a:t>
            </a:r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/>
          </a:bodyPr>
          <a:lstStyle/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latin typeface="Arial" pitchFamily="34" charset="0"/>
                <a:cs typeface="Arial" pitchFamily="34" charset="0"/>
              </a:rPr>
              <a:t>3 major adjudication criteria for the CIHR Fellowship program:</a:t>
            </a:r>
          </a:p>
          <a:p>
            <a:pPr lvl="1"/>
            <a:r>
              <a:rPr lang="en-CA" sz="1600" b="1" dirty="0">
                <a:latin typeface="Arial" pitchFamily="34" charset="0"/>
                <a:cs typeface="Arial" pitchFamily="34" charset="0"/>
              </a:rPr>
              <a:t>Achievements and Activities of the Candidate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(Training Expectations; Proposed Research Project; Honours, Awards and Academic Distinction; Publications and Related Research Achievements)</a:t>
            </a:r>
            <a:r>
              <a:rPr lang="en-CA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60%</a:t>
            </a:r>
          </a:p>
          <a:p>
            <a:pPr lvl="1"/>
            <a:r>
              <a:rPr lang="en-CA" sz="1600" b="1" dirty="0">
                <a:latin typeface="Arial" pitchFamily="34" charset="0"/>
                <a:cs typeface="Arial" pitchFamily="34" charset="0"/>
              </a:rPr>
              <a:t>Sponsor’s Assessment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of the Candidate’s Characteristics and Abilities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lvl="1"/>
            <a:r>
              <a:rPr lang="en-CA" sz="1600" b="1" dirty="0">
                <a:latin typeface="Arial" pitchFamily="34" charset="0"/>
                <a:cs typeface="Arial" pitchFamily="34" charset="0"/>
              </a:rPr>
              <a:t>Research Training Environment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lvl="1">
              <a:buNone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latin typeface="Arial" pitchFamily="34" charset="0"/>
                <a:cs typeface="Arial" pitchFamily="34" charset="0"/>
              </a:rPr>
              <a:t>2 major adjudication criteria for the NSERC Fellowship program:</a:t>
            </a:r>
          </a:p>
          <a:p>
            <a:pPr lvl="1"/>
            <a:r>
              <a:rPr lang="en-CA" sz="1600" b="1" dirty="0">
                <a:latin typeface="Arial" pitchFamily="34" charset="0"/>
                <a:cs typeface="Arial" pitchFamily="34" charset="0"/>
              </a:rPr>
              <a:t>Research ability or potential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</a:t>
            </a:r>
          </a:p>
          <a:p>
            <a:pPr lvl="1"/>
            <a:r>
              <a:rPr lang="en-CA" sz="1600" b="1" dirty="0">
                <a:latin typeface="Arial" pitchFamily="34" charset="0"/>
                <a:cs typeface="Arial" pitchFamily="34" charset="0"/>
              </a:rPr>
              <a:t>Communication, interpersonal and leadership abilities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(30%) </a:t>
            </a:r>
            <a:br>
              <a:rPr lang="en-C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CA" dirty="0"/>
          </a:p>
        </p:txBody>
      </p:sp>
      <p:pic>
        <p:nvPicPr>
          <p:cNvPr id="4" name="Picture 2" descr="CIH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834" y="1261666"/>
            <a:ext cx="1873930" cy="11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sekeres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153" y="4625340"/>
            <a:ext cx="1684911" cy="67586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Tips on preparing applications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195736" y="1916832"/>
          <a:ext cx="7066161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6660232" y="2060848"/>
            <a:ext cx="2952328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004048" y="1700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Training Expectations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244237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Proposed Research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349229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Honours, Awards, Academic Distinctions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84482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Research Training Environment: Research Activity, Resources, Mentorship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00506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Sponsors Assessments: Characteristics and Abilities of the Candidate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536450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Publications and Research Achievements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44237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080" y="280241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120" y="359450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1880" y="258639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832" y="395454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481863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</a:p>
        </p:txBody>
      </p:sp>
      <p:pic>
        <p:nvPicPr>
          <p:cNvPr id="21" name="Picture 2" descr="CIH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2132989" cy="13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Training Expectations (10%)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97152"/>
          </a:xfrm>
        </p:spPr>
        <p:txBody>
          <a:bodyPr>
            <a:noAutofit/>
          </a:bodyPr>
          <a:lstStyle/>
          <a:p>
            <a:endParaRPr lang="en-CA" sz="1600" dirty="0">
              <a:latin typeface="Arial" pitchFamily="34" charset="0"/>
              <a:cs typeface="Arial" pitchFamily="34" charset="0"/>
            </a:endParaRPr>
          </a:p>
          <a:p>
            <a:r>
              <a:rPr lang="en-CA" sz="1400" b="1" dirty="0">
                <a:latin typeface="Arial" pitchFamily="34" charset="0"/>
                <a:cs typeface="Arial" pitchFamily="34" charset="0"/>
              </a:rPr>
              <a:t> How does your previous research training relate to the present proposal? 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Highlight all relevant academic experience here. If you have a body of work not directly related to the post-doc proposal, you can still  mention it. “In addition to X, I have also been involved in research related to Y, which, while not directly related of the present proposal, has afforded a broad range of research experience…”. </a:t>
            </a:r>
          </a:p>
          <a:p>
            <a:pPr lvl="1"/>
            <a:r>
              <a:rPr lang="en-CA" sz="1400" u="sng" dirty="0">
                <a:latin typeface="Arial" pitchFamily="34" charset="0"/>
                <a:cs typeface="Arial" pitchFamily="34" charset="0"/>
              </a:rPr>
              <a:t>Do not diminish your research experience. </a:t>
            </a:r>
          </a:p>
          <a:p>
            <a:pPr lvl="1"/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400" b="1" dirty="0">
                <a:latin typeface="Arial" pitchFamily="34" charset="0"/>
                <a:cs typeface="Arial" pitchFamily="34" charset="0"/>
              </a:rPr>
              <a:t> Elaborate on your career goals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Clearly state your plan. Make it sound finite. 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Emphasize your long-term plan to contribute to </a:t>
            </a:r>
            <a:r>
              <a:rPr lang="en-C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Canadian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 research. </a:t>
            </a:r>
          </a:p>
          <a:p>
            <a:endParaRPr lang="en-CA" sz="1400" b="1" dirty="0">
              <a:latin typeface="Arial" pitchFamily="34" charset="0"/>
              <a:cs typeface="Arial" pitchFamily="34" charset="0"/>
            </a:endParaRPr>
          </a:p>
          <a:p>
            <a:r>
              <a:rPr lang="en-CA" sz="1400" b="1" dirty="0">
                <a:latin typeface="Arial" pitchFamily="34" charset="0"/>
                <a:cs typeface="Arial" pitchFamily="34" charset="0"/>
              </a:rPr>
              <a:t>How will this award enable you to establish yourself as an independent investigator? 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Emphasize the independence you will have in planning, and conducting your studies. 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Discuss the opportunity for local, national, and international collaborations, which will help you establish yourself in the research community. 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Describe opportunities to disseminate your work at conferences and presentations. </a:t>
            </a:r>
          </a:p>
          <a:p>
            <a:endParaRPr lang="en-CA" sz="1400" dirty="0">
              <a:latin typeface="Arial" pitchFamily="34" charset="0"/>
              <a:cs typeface="Arial" pitchFamily="34" charset="0"/>
            </a:endParaRPr>
          </a:p>
          <a:p>
            <a:r>
              <a:rPr lang="en-CA" sz="1400" b="1" dirty="0">
                <a:latin typeface="Arial" pitchFamily="34" charset="0"/>
                <a:cs typeface="Arial" pitchFamily="34" charset="0"/>
              </a:rPr>
              <a:t>Why you decided upon the training location and what do you expect to learn from the training experience?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Proposed Research Project (10%)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84576"/>
          </a:xfrm>
        </p:spPr>
        <p:txBody>
          <a:bodyPr>
            <a:normAutofit fontScale="47500" lnSpcReduction="20000"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r>
              <a:rPr lang="en-CA" sz="3400" dirty="0">
                <a:latin typeface="Arial" pitchFamily="34" charset="0"/>
                <a:cs typeface="Arial" pitchFamily="34" charset="0"/>
              </a:rPr>
              <a:t>The ideal </a:t>
            </a:r>
            <a:r>
              <a:rPr lang="en-CA" sz="3400" u="sng" dirty="0">
                <a:latin typeface="Arial" pitchFamily="34" charset="0"/>
                <a:cs typeface="Arial" pitchFamily="34" charset="0"/>
              </a:rPr>
              <a:t>research</a:t>
            </a:r>
            <a:r>
              <a:rPr lang="en-CA" sz="3400" dirty="0">
                <a:latin typeface="Arial" pitchFamily="34" charset="0"/>
                <a:cs typeface="Arial" pitchFamily="34" charset="0"/>
              </a:rPr>
              <a:t> project is the right balance of </a:t>
            </a:r>
            <a:r>
              <a:rPr lang="en-CA" sz="3400" u="sng" dirty="0">
                <a:latin typeface="Arial" pitchFamily="34" charset="0"/>
                <a:cs typeface="Arial" pitchFamily="34" charset="0"/>
              </a:rPr>
              <a:t>challenge</a:t>
            </a:r>
            <a:r>
              <a:rPr lang="en-CA" sz="3400" dirty="0">
                <a:latin typeface="Arial" pitchFamily="34" charset="0"/>
                <a:cs typeface="Arial" pitchFamily="34" charset="0"/>
              </a:rPr>
              <a:t>, </a:t>
            </a:r>
            <a:r>
              <a:rPr lang="en-CA" sz="3400" u="sng" dirty="0">
                <a:latin typeface="Arial" pitchFamily="34" charset="0"/>
                <a:cs typeface="Arial" pitchFamily="34" charset="0"/>
              </a:rPr>
              <a:t>importance</a:t>
            </a:r>
            <a:r>
              <a:rPr lang="en-CA" sz="3400" dirty="0">
                <a:latin typeface="Arial" pitchFamily="34" charset="0"/>
                <a:cs typeface="Arial" pitchFamily="34" charset="0"/>
              </a:rPr>
              <a:t> of the research question and feasibility in relation to the candidate's experience and training. </a:t>
            </a:r>
          </a:p>
          <a:p>
            <a:r>
              <a:rPr lang="en-CA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is not the project per se that is being assessed</a:t>
            </a:r>
            <a:r>
              <a:rPr lang="en-CA" sz="3400" dirty="0">
                <a:latin typeface="Arial" pitchFamily="34" charset="0"/>
                <a:cs typeface="Arial" pitchFamily="34" charset="0"/>
              </a:rPr>
              <a:t>, but how it will help you develop as a researcher</a:t>
            </a:r>
            <a:r>
              <a:rPr lang="en-CA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r>
              <a:rPr lang="en-C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Do: 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Clearly state your hypotheses and state that you will test it by 1, 2, and 3.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Explicitly state why your project is novel “This is the first time…”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In the introduction, briefly state how your previous experience/findings relate to the current proposal (it’ll give your project cred)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End by stating how your proposal will contribute to “the good of humankind”, but be realistic. 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Have someone </a:t>
            </a:r>
            <a:r>
              <a:rPr lang="en-CA" u="sng" dirty="0">
                <a:latin typeface="Arial" pitchFamily="34" charset="0"/>
                <a:cs typeface="Arial" pitchFamily="34" charset="0"/>
              </a:rPr>
              <a:t>outside of your lab </a:t>
            </a:r>
            <a:r>
              <a:rPr lang="en-CA" dirty="0">
                <a:latin typeface="Arial" pitchFamily="34" charset="0"/>
                <a:cs typeface="Arial" pitchFamily="34" charset="0"/>
              </a:rPr>
              <a:t>review the proposal.</a:t>
            </a:r>
          </a:p>
          <a:p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Don’t:</a:t>
            </a:r>
          </a:p>
          <a:p>
            <a:pPr lvl="1"/>
            <a:r>
              <a:rPr lang="en-CA" sz="2900" dirty="0">
                <a:latin typeface="Arial" pitchFamily="34" charset="0"/>
                <a:cs typeface="Arial" pitchFamily="34" charset="0"/>
              </a:rPr>
              <a:t>Don’t be too broad. You should be able to reasonably complete the experiments within a 2yr period (but don’t be to narrow either…)</a:t>
            </a:r>
          </a:p>
          <a:p>
            <a:pPr lvl="1"/>
            <a:r>
              <a:rPr lang="en-CA" sz="2900" dirty="0">
                <a:latin typeface="Arial" pitchFamily="34" charset="0"/>
                <a:cs typeface="Arial" pitchFamily="34" charset="0"/>
              </a:rPr>
              <a:t>Don’t assume your reviewer is an expert in your area of interest. Write for a general scientific audience. </a:t>
            </a:r>
          </a:p>
          <a:p>
            <a:pPr lvl="1"/>
            <a:r>
              <a:rPr lang="en-CA" sz="2900" dirty="0">
                <a:latin typeface="Arial" pitchFamily="34" charset="0"/>
                <a:cs typeface="Arial" pitchFamily="34" charset="0"/>
              </a:rPr>
              <a:t>Clearly define terms.</a:t>
            </a:r>
          </a:p>
          <a:p>
            <a:pPr lvl="1"/>
            <a:r>
              <a:rPr lang="en-CA" sz="2900" dirty="0">
                <a:latin typeface="Arial" pitchFamily="34" charset="0"/>
                <a:cs typeface="Arial" pitchFamily="34" charset="0"/>
              </a:rPr>
              <a:t>Don’t use too many acronyms/abbreviations. </a:t>
            </a:r>
          </a:p>
          <a:p>
            <a:pPr lvl="1"/>
            <a:endParaRPr lang="en-CA" dirty="0">
              <a:latin typeface="Arial" pitchFamily="34" charset="0"/>
              <a:cs typeface="Arial" pitchFamily="34" charset="0"/>
            </a:endParaRPr>
          </a:p>
          <a:p>
            <a:r>
              <a:rPr lang="en-CA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Reviewers don’t want to have to work hard just to understand your study proposal.</a:t>
            </a:r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Proposed Research Project (10%)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Proposal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 as specific as possible but start with big picture question and relevance 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Structure proposal into sub-sections (no block of text)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 background information </a:t>
            </a:r>
          </a:p>
          <a:p>
            <a:pPr lvl="2">
              <a:lnSpc>
                <a:spcPct val="70000"/>
              </a:lnSpc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position your proposed research within the context of the current knowledge in the field. 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Clearly state the objective and hypothesis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outline the experimental or theoretical approach 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outline in brief the methods and procedures </a:t>
            </a:r>
          </a:p>
          <a:p>
            <a:pPr lvl="1">
              <a:lnSpc>
                <a:spcPct val="70000"/>
              </a:lnSpc>
            </a:pPr>
            <a:endParaRPr 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70000"/>
              </a:lnSpc>
            </a:pPr>
            <a:endParaRPr 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State significance of the proposed research </a:t>
            </a:r>
          </a:p>
          <a:p>
            <a:pPr lvl="2">
              <a:lnSpc>
                <a:spcPct val="70000"/>
              </a:lnSpc>
            </a:pPr>
            <a:r>
              <a:rPr 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Canadian health/mental health</a:t>
            </a:r>
          </a:p>
          <a:p>
            <a:pPr lvl="2">
              <a:lnSpc>
                <a:spcPct val="70000"/>
              </a:lnSpc>
            </a:pPr>
            <a:r>
              <a:rPr 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NSERC-related fields (and careful not to sound too CIHR or SSHRC-</a:t>
            </a:r>
            <a:r>
              <a:rPr lang="en-US" sz="1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ish</a:t>
            </a:r>
            <a:r>
              <a:rPr lang="en-U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or vice versa depending on grant agency)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09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505056" cy="1143000"/>
          </a:xfrm>
        </p:spPr>
        <p:txBody>
          <a:bodyPr>
            <a:noAutofit/>
          </a:bodyPr>
          <a:lstStyle/>
          <a:p>
            <a:r>
              <a:rPr lang="en-CA" sz="2800" b="1" dirty="0"/>
              <a:t>Publications and Related Research Achievements (30%)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09120"/>
          </a:xfrm>
        </p:spPr>
        <p:txBody>
          <a:bodyPr>
            <a:noAutofit/>
          </a:bodyPr>
          <a:lstStyle/>
          <a:p>
            <a:r>
              <a:rPr lang="en-CA" sz="1600" dirty="0">
                <a:latin typeface="Arial" pitchFamily="34" charset="0"/>
                <a:cs typeface="Arial" pitchFamily="34" charset="0"/>
              </a:rPr>
              <a:t>Reviewers consider the </a:t>
            </a:r>
            <a:r>
              <a:rPr lang="en-CA" sz="1600" u="sng" dirty="0">
                <a:latin typeface="Arial" pitchFamily="34" charset="0"/>
                <a:cs typeface="Arial" pitchFamily="34" charset="0"/>
              </a:rPr>
              <a:t>candidate's role in publications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and their estimated percent contribution to the work, as well as the type of publication (e.g., paper, article, chapter, book, etc.) </a:t>
            </a:r>
          </a:p>
          <a:p>
            <a:endParaRPr lang="en-CA" sz="1600" dirty="0">
              <a:latin typeface="Arial" pitchFamily="34" charset="0"/>
              <a:cs typeface="Arial" pitchFamily="34" charset="0"/>
            </a:endParaRPr>
          </a:p>
          <a:p>
            <a:r>
              <a:rPr lang="en-CA" sz="1600" dirty="0">
                <a:latin typeface="Arial" pitchFamily="34" charset="0"/>
                <a:cs typeface="Arial" pitchFamily="34" charset="0"/>
              </a:rPr>
              <a:t>Be honest about your contributions to each publication – reviewers do not expect you to have done 100% of the work. Acknowledge the contributions of others.</a:t>
            </a:r>
          </a:p>
          <a:p>
            <a:endParaRPr lang="en-CA" sz="1600" dirty="0">
              <a:latin typeface="Arial" pitchFamily="34" charset="0"/>
              <a:cs typeface="Arial" pitchFamily="34" charset="0"/>
            </a:endParaRPr>
          </a:p>
          <a:p>
            <a:r>
              <a:rPr lang="en-CA" sz="1600" dirty="0">
                <a:latin typeface="Arial" pitchFamily="34" charset="0"/>
                <a:cs typeface="Arial" pitchFamily="34" charset="0"/>
              </a:rPr>
              <a:t>That being said, include all of your own contributions to a publication: formulation of the hypothesis, research plan, behavioural testing, data collection, statistical analyses, supervision of junior students/RAs, writing/co-writing and revising all drafts of the manuscript, etc. This shows you understand the process.</a:t>
            </a:r>
          </a:p>
          <a:p>
            <a:endParaRPr lang="en-CA" sz="1600" dirty="0">
              <a:latin typeface="Arial" pitchFamily="34" charset="0"/>
              <a:cs typeface="Arial" pitchFamily="34" charset="0"/>
            </a:endParaRPr>
          </a:p>
          <a:p>
            <a:r>
              <a:rPr lang="en-CA" sz="1600" dirty="0">
                <a:latin typeface="Arial" pitchFamily="34" charset="0"/>
                <a:cs typeface="Arial" pitchFamily="34" charset="0"/>
              </a:rPr>
              <a:t>Contributions: include any and all research activities, and brief description of your role: 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involvement in public outreach/volunteer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committee membership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scientific associations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journal reviewer/ad-hoc reviewer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consulting</a:t>
            </a:r>
          </a:p>
          <a:p>
            <a:pPr lvl="1"/>
            <a:r>
              <a:rPr lang="en-CA" sz="1400" dirty="0">
                <a:latin typeface="Arial" pitchFamily="34" charset="0"/>
                <a:cs typeface="Arial" pitchFamily="34" charset="0"/>
              </a:rPr>
              <a:t>student supervision &amp;  teaching</a:t>
            </a:r>
          </a:p>
          <a:p>
            <a:endParaRPr lang="en-CA" sz="16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64488" cy="1143000"/>
          </a:xfrm>
        </p:spPr>
        <p:txBody>
          <a:bodyPr>
            <a:noAutofit/>
          </a:bodyPr>
          <a:lstStyle/>
          <a:p>
            <a:r>
              <a:rPr lang="en-CA" sz="3600" b="1" dirty="0"/>
              <a:t>Sponsor’s Assessment of the Candidate (20%)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>
                <a:latin typeface="Arial" pitchFamily="34" charset="0"/>
                <a:cs typeface="Arial" pitchFamily="34" charset="0"/>
              </a:rPr>
              <a:t>Choose your sponsors/referees carefully</a:t>
            </a:r>
          </a:p>
          <a:p>
            <a:pPr marL="0" indent="0">
              <a:buNone/>
            </a:pP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800" dirty="0">
                <a:latin typeface="Arial" pitchFamily="34" charset="0"/>
                <a:cs typeface="Arial" pitchFamily="34" charset="0"/>
              </a:rPr>
              <a:t>Things reviewers consider:</a:t>
            </a:r>
          </a:p>
          <a:p>
            <a:pPr lvl="1"/>
            <a:r>
              <a:rPr lang="en-CA" sz="1600" dirty="0">
                <a:latin typeface="Arial" pitchFamily="34" charset="0"/>
                <a:cs typeface="Arial" pitchFamily="34" charset="0"/>
              </a:rPr>
              <a:t>Is the sponsors familiar with their characteristics and abilities relevant to this application?</a:t>
            </a:r>
          </a:p>
          <a:p>
            <a:pPr lvl="1"/>
            <a:r>
              <a:rPr lang="en-CA" sz="1600" dirty="0">
                <a:latin typeface="Arial" pitchFamily="34" charset="0"/>
                <a:cs typeface="Arial" pitchFamily="34" charset="0"/>
              </a:rPr>
              <a:t>How long has the sponsor known the candidate? </a:t>
            </a:r>
          </a:p>
          <a:p>
            <a:pPr lvl="1"/>
            <a:r>
              <a:rPr lang="en-CA" sz="1600" dirty="0">
                <a:latin typeface="Arial" pitchFamily="34" charset="0"/>
                <a:cs typeface="Arial" pitchFamily="34" charset="0"/>
              </a:rPr>
              <a:t>What is the relationship of the sponsor to the candidate? </a:t>
            </a:r>
          </a:p>
          <a:p>
            <a:endParaRPr lang="en-CA" sz="1800" dirty="0">
              <a:latin typeface="Arial" pitchFamily="34" charset="0"/>
              <a:cs typeface="Arial" pitchFamily="34" charset="0"/>
            </a:endParaRPr>
          </a:p>
          <a:p>
            <a:r>
              <a:rPr lang="en-CA" sz="1800" dirty="0">
                <a:latin typeface="Arial" pitchFamily="34" charset="0"/>
                <a:cs typeface="Arial" pitchFamily="34" charset="0"/>
              </a:rPr>
              <a:t>Candidates have no opportunity within the application to provide a justification for their choices of sponsors. Choose sponsors who can comment on a </a:t>
            </a:r>
            <a:r>
              <a:rPr lang="en-CA" sz="1800" u="sng" dirty="0">
                <a:latin typeface="Arial" pitchFamily="34" charset="0"/>
                <a:cs typeface="Arial" pitchFamily="34" charset="0"/>
              </a:rPr>
              <a:t>range</a:t>
            </a:r>
            <a:r>
              <a:rPr lang="en-CA" sz="1800" dirty="0">
                <a:latin typeface="Arial" pitchFamily="34" charset="0"/>
                <a:cs typeface="Arial" pitchFamily="34" charset="0"/>
              </a:rPr>
              <a:t> of your expertise &amp; character. </a:t>
            </a:r>
          </a:p>
          <a:p>
            <a:r>
              <a:rPr lang="en-CA" sz="1800" dirty="0">
                <a:latin typeface="Arial" pitchFamily="34" charset="0"/>
                <a:cs typeface="Arial" pitchFamily="34" charset="0"/>
              </a:rPr>
              <a:t>Choose your post-doc/graduate advisor, plus </a:t>
            </a:r>
            <a:r>
              <a:rPr lang="en-CA" sz="1800" u="sng" dirty="0">
                <a:latin typeface="Arial" pitchFamily="34" charset="0"/>
                <a:cs typeface="Arial" pitchFamily="34" charset="0"/>
              </a:rPr>
              <a:t>appropriate</a:t>
            </a:r>
            <a:r>
              <a:rPr lang="en-CA" sz="1800" dirty="0">
                <a:latin typeface="Arial" pitchFamily="34" charset="0"/>
                <a:cs typeface="Arial" pitchFamily="34" charset="0"/>
              </a:rPr>
              <a:t> collaborators (don’t just fall back on your ‘usual’ 3 referees).</a:t>
            </a:r>
          </a:p>
          <a:p>
            <a:endParaRPr lang="en-CA" sz="1800" dirty="0">
              <a:latin typeface="Arial" pitchFamily="34" charset="0"/>
              <a:cs typeface="Arial" pitchFamily="34" charset="0"/>
            </a:endParaRPr>
          </a:p>
          <a:p>
            <a:r>
              <a:rPr lang="en-C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 YOUR SPONSOR REQUESTS EARLY (4 weeks). </a:t>
            </a:r>
          </a:p>
          <a:p>
            <a:r>
              <a:rPr lang="en-C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 REMINDERS. </a:t>
            </a:r>
          </a:p>
          <a:p>
            <a:endParaRPr lang="en-CA" sz="1600" dirty="0">
              <a:latin typeface="Arial" pitchFamily="34" charset="0"/>
              <a:cs typeface="Arial" pitchFamily="34" charset="0"/>
            </a:endParaRPr>
          </a:p>
          <a:p>
            <a:endParaRPr lang="en-CA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Training Environment (20%)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1800" dirty="0">
                <a:latin typeface="Arial" pitchFamily="34" charset="0"/>
                <a:cs typeface="Arial" pitchFamily="34" charset="0"/>
              </a:rPr>
              <a:t>Reviewers consider information on the supervisors’ research experience, qualifications, honours and awards. </a:t>
            </a:r>
          </a:p>
          <a:p>
            <a:r>
              <a:rPr lang="en-C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GET YOUR SUPERVISOR’S CV DOCUMENTS EARLY! Make sure your comments on the training environment tell the same story as your advisor’s.</a:t>
            </a:r>
          </a:p>
          <a:p>
            <a:endParaRPr lang="en-CA" sz="1800" dirty="0">
              <a:latin typeface="Arial" pitchFamily="34" charset="0"/>
              <a:cs typeface="Arial" pitchFamily="34" charset="0"/>
            </a:endParaRPr>
          </a:p>
          <a:p>
            <a:r>
              <a:rPr lang="en-CA" sz="1800" dirty="0">
                <a:latin typeface="Arial" pitchFamily="34" charset="0"/>
                <a:cs typeface="Arial" pitchFamily="34" charset="0"/>
              </a:rPr>
              <a:t>Reviewers consider if the </a:t>
            </a:r>
            <a:r>
              <a:rPr lang="en-C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 environment, including space, facilities, and personnel </a:t>
            </a:r>
            <a:r>
              <a:rPr lang="en-CA" sz="1800" dirty="0">
                <a:latin typeface="Arial" pitchFamily="34" charset="0"/>
                <a:cs typeface="Arial" pitchFamily="34" charset="0"/>
              </a:rPr>
              <a:t>support available is adequate. Get a sense of the resources available and the overall level of activity. </a:t>
            </a:r>
          </a:p>
          <a:p>
            <a:endParaRPr lang="en-CA" sz="1800" dirty="0">
              <a:latin typeface="Arial" pitchFamily="34" charset="0"/>
              <a:cs typeface="Arial" pitchFamily="34" charset="0"/>
            </a:endParaRPr>
          </a:p>
          <a:p>
            <a:r>
              <a:rPr lang="en-CA" sz="1800" dirty="0">
                <a:latin typeface="Arial" pitchFamily="34" charset="0"/>
                <a:cs typeface="Arial" pitchFamily="34" charset="0"/>
              </a:rPr>
              <a:t>Keep in mind that you work in the country’s largest Academic Health Sciences Centre (U of T, and Baycrest, a fully-affiliated teaching hospital). Emphasize the advantages provided by this training environment…</a:t>
            </a:r>
          </a:p>
          <a:p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" pitchFamily="34" charset="0"/>
                <a:cs typeface="Arial" pitchFamily="34" charset="0"/>
              </a:rPr>
              <a:t>Post-doctoral training</a:t>
            </a:r>
          </a:p>
          <a:p>
            <a:pPr lvl="1"/>
            <a:r>
              <a:rPr lang="en-CA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No longer a student, but not yet an independent scientist</a:t>
            </a:r>
          </a:p>
          <a:p>
            <a:pPr lvl="1"/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 Opportunity to build and develop:</a:t>
            </a: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	- Research productivity (publications, conference talks)</a:t>
            </a: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	- Evidence of competitive funding (federal and 		  	  foundation grants or awards)</a:t>
            </a: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	- Mentorship and supervision of trainees</a:t>
            </a: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	- Evidence of leadership in your field (invited talks, 		participate in peer-review, coordinating conference 	symposia)</a:t>
            </a: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	- Teaching dossier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a post-doc?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Depends on your field/specialization</a:t>
            </a:r>
          </a:p>
          <a:p>
            <a:endParaRPr lang="en-CA" sz="2400" dirty="0">
              <a:latin typeface="Arial" pitchFamily="34" charset="0"/>
              <a:cs typeface="Arial" pitchFamily="34" charset="0"/>
            </a:endParaRPr>
          </a:p>
          <a:p>
            <a:r>
              <a:rPr lang="en-CA" sz="2400" dirty="0">
                <a:latin typeface="Arial" pitchFamily="34" charset="0"/>
                <a:cs typeface="Arial" pitchFamily="34" charset="0"/>
              </a:rPr>
              <a:t>- Depends on what you want to do with your PhD</a:t>
            </a: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(i.e., teaching/lecturer; industry/industry research; academic research and research-intensive institute)</a:t>
            </a: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Your cumulative experiences are going to make you a competitive candidate</a:t>
            </a:r>
          </a:p>
          <a:p>
            <a:pPr lvl="1"/>
            <a:r>
              <a:rPr lang="en-CA" sz="2400" dirty="0">
                <a:latin typeface="Arial" pitchFamily="34" charset="0"/>
                <a:cs typeface="Arial" pitchFamily="34" charset="0"/>
              </a:rPr>
              <a:t>- publications, competitive funding, evidence of leadership and mentorship, training environment</a:t>
            </a: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I really </a:t>
            </a:r>
            <a:r>
              <a:rPr lang="en-CA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do a post-doc?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9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latin typeface="Arial" pitchFamily="34" charset="0"/>
                <a:cs typeface="Arial" pitchFamily="34" charset="0"/>
                <a:hlinkClick r:id="rId2"/>
              </a:rPr>
              <a:t>https://www.nationalpostdoc.org/</a:t>
            </a:r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latin typeface="Arial" pitchFamily="34" charset="0"/>
                <a:cs typeface="Arial" pitchFamily="34" charset="0"/>
                <a:hlinkClick r:id="rId3"/>
              </a:rPr>
              <a:t>https://www.postdocacademy.org/</a:t>
            </a:r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  <a:p>
            <a:r>
              <a:rPr lang="en-CA" sz="2000" dirty="0">
                <a:latin typeface="Arial" pitchFamily="34" charset="0"/>
                <a:cs typeface="Arial" pitchFamily="34" charset="0"/>
                <a:hlinkClick r:id="rId4"/>
              </a:rPr>
              <a:t>https://www.christophertsmith.com/reflections/nih-best-blog-rewind-is-a-postdoc-worth-it</a:t>
            </a:r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sz="3200" dirty="0">
              <a:latin typeface="Arial" pitchFamily="34" charset="0"/>
              <a:cs typeface="Arial" pitchFamily="34" charset="0"/>
            </a:endParaRPr>
          </a:p>
          <a:p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I really </a:t>
            </a:r>
            <a:r>
              <a:rPr lang="en-CA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do a post-doc?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7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I really </a:t>
            </a:r>
            <a:r>
              <a:rPr lang="en-CA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do a post-doc?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71EC993-C792-1D71-D2CF-EDFCCEF94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6" y="1292298"/>
            <a:ext cx="3981395" cy="529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7C4137-67AC-9D54-4EE3-6C5006C3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47" y="2204864"/>
            <a:ext cx="4070193" cy="42436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8EC6FD-D7CD-32FE-D65F-E1940663D15E}"/>
              </a:ext>
            </a:extLst>
          </p:cNvPr>
          <p:cNvSpPr txBox="1"/>
          <p:nvPr/>
        </p:nvSpPr>
        <p:spPr>
          <a:xfrm>
            <a:off x="4572000" y="13376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latin typeface="Arial" pitchFamily="34" charset="0"/>
                <a:cs typeface="Arial" pitchFamily="34" charset="0"/>
                <a:hlinkClick r:id="rId4"/>
              </a:rPr>
              <a:t>https://www.nationalpostdoc.org/page/CoreCompetencies</a:t>
            </a:r>
            <a:endParaRPr lang="en-CA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3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Talk to your advisor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Build your network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Attend conferences and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talk to people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Especially if there’s someone’s lab you’re interested in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Get teaching experience</a:t>
            </a:r>
          </a:p>
          <a:p>
            <a:endParaRPr lang="en-CA" sz="2400" dirty="0">
              <a:latin typeface="Arial" panose="020B0604020202020204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While you’re a graduate student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20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359"/>
            <a:ext cx="87484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Apply for funding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grad student, apply for small fellowships/ scholarships/travel awards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for post-doc fellowship awards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NIH T32, F31, foundation funding 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Publish, present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Look world-wide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Think about whether or not you really want to stay in the academic rat race (publications, grants, reviewing)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83117-C7C2-856E-8F61-AA67B45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While you’re a graduate student</a:t>
            </a:r>
            <a:endParaRPr lang="en-CA" sz="36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86E84-4486-CCB6-F3FF-1DFBB6A38A2E}"/>
              </a:ext>
            </a:extLst>
          </p:cNvPr>
          <p:cNvCxnSpPr>
            <a:cxnSpLocks/>
          </p:cNvCxnSpPr>
          <p:nvPr/>
        </p:nvCxnSpPr>
        <p:spPr>
          <a:xfrm>
            <a:off x="755576" y="1196752"/>
            <a:ext cx="7380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2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2528</Words>
  <Application>Microsoft Macintosh PowerPoint</Application>
  <PresentationFormat>On-screen Show (4:3)</PresentationFormat>
  <Paragraphs>341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Canadian  Post-Doctoral Fellowship Workshop</vt:lpstr>
      <vt:lpstr>PowerPoint Presentation</vt:lpstr>
      <vt:lpstr>Canadian Post-doctoral Fellowships</vt:lpstr>
      <vt:lpstr>What is a post-doc?</vt:lpstr>
      <vt:lpstr>Do I really need to do a post-doc?</vt:lpstr>
      <vt:lpstr>Do I really need to do a post-doc?</vt:lpstr>
      <vt:lpstr>Do I really need to do a post-doc?</vt:lpstr>
      <vt:lpstr>While you’re a graduate student</vt:lpstr>
      <vt:lpstr>While you’re a graduate student</vt:lpstr>
      <vt:lpstr>Canadian Post-doctoral Fellowships</vt:lpstr>
      <vt:lpstr>Canadian Post-doctoral Fellowships</vt:lpstr>
      <vt:lpstr>Canadian Post-doctoral Fellowships</vt:lpstr>
      <vt:lpstr>Finding a good postdoc</vt:lpstr>
      <vt:lpstr>Finding a good postdoc</vt:lpstr>
      <vt:lpstr>Finding a good postdoc</vt:lpstr>
      <vt:lpstr>If your goal is to get an academic  research position:</vt:lpstr>
      <vt:lpstr>Finding a good postdoc</vt:lpstr>
      <vt:lpstr>Finding a good postdoc</vt:lpstr>
      <vt:lpstr>Being an international postdoc</vt:lpstr>
      <vt:lpstr>Canadian Post-doctoral Fellowships</vt:lpstr>
      <vt:lpstr>Applying for post-doc funding</vt:lpstr>
      <vt:lpstr>Applying for post-doc funding</vt:lpstr>
      <vt:lpstr>PowerPoint Presentation</vt:lpstr>
      <vt:lpstr>PowerPoint Presentation</vt:lpstr>
      <vt:lpstr>Applying for post-doc funding</vt:lpstr>
      <vt:lpstr>Common CV </vt:lpstr>
      <vt:lpstr>Common CV</vt:lpstr>
      <vt:lpstr>Applying for post-doc funding</vt:lpstr>
      <vt:lpstr>Tips on preparing applications</vt:lpstr>
      <vt:lpstr>Tips on preparing applications</vt:lpstr>
      <vt:lpstr>Tips on preparing applications</vt:lpstr>
      <vt:lpstr>PowerPoint Presentation</vt:lpstr>
      <vt:lpstr>Training Expectations (10%)</vt:lpstr>
      <vt:lpstr>Proposed Research Project (10%)</vt:lpstr>
      <vt:lpstr>Proposed Research Project (10%)</vt:lpstr>
      <vt:lpstr>Publications and Related Research Achievements (30%)</vt:lpstr>
      <vt:lpstr>Sponsor’s Assessment of the Candidate (20%)</vt:lpstr>
      <vt:lpstr>Training Environment (20%)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msekeres</dc:creator>
  <cp:lastModifiedBy>Melanie Sekeres</cp:lastModifiedBy>
  <cp:revision>99</cp:revision>
  <dcterms:created xsi:type="dcterms:W3CDTF">2013-09-30T13:52:18Z</dcterms:created>
  <dcterms:modified xsi:type="dcterms:W3CDTF">2024-04-08T21:43:23Z</dcterms:modified>
</cp:coreProperties>
</file>